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5" r:id="rId6"/>
    <p:sldId id="290" r:id="rId7"/>
    <p:sldId id="289" r:id="rId8"/>
    <p:sldId id="291" r:id="rId9"/>
    <p:sldId id="292" r:id="rId10"/>
    <p:sldId id="293" r:id="rId11"/>
    <p:sldId id="294" r:id="rId12"/>
    <p:sldId id="296" r:id="rId13"/>
    <p:sldId id="295" r:id="rId14"/>
    <p:sldId id="297" r:id="rId15"/>
    <p:sldId id="298" r:id="rId16"/>
    <p:sldId id="299" r:id="rId17"/>
    <p:sldId id="300" r:id="rId18"/>
    <p:sldId id="301" r:id="rId19"/>
    <p:sldId id="302" r:id="rId20"/>
    <p:sldId id="303" r:id="rId21"/>
    <p:sldId id="306" r:id="rId22"/>
    <p:sldId id="307" r:id="rId23"/>
    <p:sldId id="308" r:id="rId24"/>
    <p:sldId id="266" r:id="rId25"/>
    <p:sldId id="304" r:id="rId26"/>
    <p:sldId id="305" r:id="rId27"/>
    <p:sldId id="282" r:id="rId28"/>
    <p:sldId id="280" r:id="rId29"/>
    <p:sldId id="283" r:id="rId30"/>
    <p:sldId id="28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A7A521-E71D-4FFF-83A6-8B7320A24EE0}" type="datetimeFigureOut">
              <a:rPr lang="en-GB" smtClean="0"/>
              <a:t>23/01/2025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64F12B-EEAC-4646-ADEF-EA8A5D981FBB}" type="slidenum">
              <a:rPr lang="en-GB" smtClean="0"/>
              <a:t>‹#›</a:t>
            </a:fld>
            <a:endParaRPr lang="en-GB"/>
          </a:p>
        </p:txBody>
      </p:sp>
    </p:spTree>
    <p:extLst>
      <p:ext uri="{BB962C8B-B14F-4D97-AF65-F5344CB8AC3E}">
        <p14:creationId xmlns:p14="http://schemas.microsoft.com/office/powerpoint/2010/main" val="3445123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A7A521-E71D-4FFF-83A6-8B7320A24EE0}" type="datetimeFigureOut">
              <a:rPr lang="en-GB" smtClean="0"/>
              <a:t>23/01/2025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64F12B-EEAC-4646-ADEF-EA8A5D981FBB}" type="slidenum">
              <a:rPr lang="en-GB" smtClean="0"/>
              <a:t>‹#›</a:t>
            </a:fld>
            <a:endParaRPr lang="en-GB"/>
          </a:p>
        </p:txBody>
      </p:sp>
    </p:spTree>
    <p:extLst>
      <p:ext uri="{BB962C8B-B14F-4D97-AF65-F5344CB8AC3E}">
        <p14:creationId xmlns:p14="http://schemas.microsoft.com/office/powerpoint/2010/main" val="1078983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FA7A521-E71D-4FFF-83A6-8B7320A24EE0}" type="datetimeFigureOut">
              <a:rPr lang="en-GB" smtClean="0"/>
              <a:t>23/01/2025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64F12B-EEAC-4646-ADEF-EA8A5D981FBB}" type="slidenum">
              <a:rPr lang="en-GB" smtClean="0"/>
              <a:t>‹#›</a:t>
            </a:fld>
            <a:endParaRPr lang="en-GB"/>
          </a:p>
        </p:txBody>
      </p:sp>
    </p:spTree>
    <p:extLst>
      <p:ext uri="{BB962C8B-B14F-4D97-AF65-F5344CB8AC3E}">
        <p14:creationId xmlns:p14="http://schemas.microsoft.com/office/powerpoint/2010/main" val="22335339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FA7A521-E71D-4FFF-83A6-8B7320A24EE0}" type="datetimeFigureOut">
              <a:rPr lang="en-GB" smtClean="0"/>
              <a:t>23/01/2025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64F12B-EEAC-4646-ADEF-EA8A5D981FBB}"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490922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A7A521-E71D-4FFF-83A6-8B7320A24EE0}" type="datetimeFigureOut">
              <a:rPr lang="en-GB" smtClean="0"/>
              <a:t>23/01/2025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64F12B-EEAC-4646-ADEF-EA8A5D981FBB}" type="slidenum">
              <a:rPr lang="en-GB" smtClean="0"/>
              <a:t>‹#›</a:t>
            </a:fld>
            <a:endParaRPr lang="en-GB"/>
          </a:p>
        </p:txBody>
      </p:sp>
    </p:spTree>
    <p:extLst>
      <p:ext uri="{BB962C8B-B14F-4D97-AF65-F5344CB8AC3E}">
        <p14:creationId xmlns:p14="http://schemas.microsoft.com/office/powerpoint/2010/main" val="42430179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FA7A521-E71D-4FFF-83A6-8B7320A24EE0}" type="datetimeFigureOut">
              <a:rPr lang="en-GB" smtClean="0"/>
              <a:t>23/01/2025</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64F12B-EEAC-4646-ADEF-EA8A5D981FBB}" type="slidenum">
              <a:rPr lang="en-GB" smtClean="0"/>
              <a:t>‹#›</a:t>
            </a:fld>
            <a:endParaRPr lang="en-GB"/>
          </a:p>
        </p:txBody>
      </p:sp>
    </p:spTree>
    <p:extLst>
      <p:ext uri="{BB962C8B-B14F-4D97-AF65-F5344CB8AC3E}">
        <p14:creationId xmlns:p14="http://schemas.microsoft.com/office/powerpoint/2010/main" val="37595527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FA7A521-E71D-4FFF-83A6-8B7320A24EE0}" type="datetimeFigureOut">
              <a:rPr lang="en-GB" smtClean="0"/>
              <a:t>23/01/2025</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64F12B-EEAC-4646-ADEF-EA8A5D981FBB}" type="slidenum">
              <a:rPr lang="en-GB" smtClean="0"/>
              <a:t>‹#›</a:t>
            </a:fld>
            <a:endParaRPr lang="en-GB"/>
          </a:p>
        </p:txBody>
      </p:sp>
    </p:spTree>
    <p:extLst>
      <p:ext uri="{BB962C8B-B14F-4D97-AF65-F5344CB8AC3E}">
        <p14:creationId xmlns:p14="http://schemas.microsoft.com/office/powerpoint/2010/main" val="42106107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A7A521-E71D-4FFF-83A6-8B7320A24EE0}" type="datetimeFigureOut">
              <a:rPr lang="en-GB" smtClean="0"/>
              <a:t>23/01/2025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64F12B-EEAC-4646-ADEF-EA8A5D981FBB}" type="slidenum">
              <a:rPr lang="en-GB" smtClean="0"/>
              <a:t>‹#›</a:t>
            </a:fld>
            <a:endParaRPr lang="en-GB"/>
          </a:p>
        </p:txBody>
      </p:sp>
    </p:spTree>
    <p:extLst>
      <p:ext uri="{BB962C8B-B14F-4D97-AF65-F5344CB8AC3E}">
        <p14:creationId xmlns:p14="http://schemas.microsoft.com/office/powerpoint/2010/main" val="17364096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A7A521-E71D-4FFF-83A6-8B7320A24EE0}" type="datetimeFigureOut">
              <a:rPr lang="en-GB" smtClean="0"/>
              <a:t>23/01/2025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64F12B-EEAC-4646-ADEF-EA8A5D981FBB}" type="slidenum">
              <a:rPr lang="en-GB" smtClean="0"/>
              <a:t>‹#›</a:t>
            </a:fld>
            <a:endParaRPr lang="en-GB"/>
          </a:p>
        </p:txBody>
      </p:sp>
    </p:spTree>
    <p:extLst>
      <p:ext uri="{BB962C8B-B14F-4D97-AF65-F5344CB8AC3E}">
        <p14:creationId xmlns:p14="http://schemas.microsoft.com/office/powerpoint/2010/main" val="2381476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2FA7A521-E71D-4FFF-83A6-8B7320A24EE0}" type="datetimeFigureOut">
              <a:rPr lang="en-GB" smtClean="0"/>
              <a:t>23/01/2025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64F12B-EEAC-4646-ADEF-EA8A5D981FBB}" type="slidenum">
              <a:rPr lang="en-GB" smtClean="0"/>
              <a:t>‹#›</a:t>
            </a:fld>
            <a:endParaRPr lang="en-GB"/>
          </a:p>
        </p:txBody>
      </p:sp>
    </p:spTree>
    <p:extLst>
      <p:ext uri="{BB962C8B-B14F-4D97-AF65-F5344CB8AC3E}">
        <p14:creationId xmlns:p14="http://schemas.microsoft.com/office/powerpoint/2010/main" val="1483499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A7A521-E71D-4FFF-83A6-8B7320A24EE0}" type="datetimeFigureOut">
              <a:rPr lang="en-GB" smtClean="0"/>
              <a:t>23/01/2025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64F12B-EEAC-4646-ADEF-EA8A5D981FBB}" type="slidenum">
              <a:rPr lang="en-GB" smtClean="0"/>
              <a:t>‹#›</a:t>
            </a:fld>
            <a:endParaRPr lang="en-GB"/>
          </a:p>
        </p:txBody>
      </p:sp>
    </p:spTree>
    <p:extLst>
      <p:ext uri="{BB962C8B-B14F-4D97-AF65-F5344CB8AC3E}">
        <p14:creationId xmlns:p14="http://schemas.microsoft.com/office/powerpoint/2010/main" val="2762244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A7A521-E71D-4FFF-83A6-8B7320A24EE0}" type="datetimeFigureOut">
              <a:rPr lang="en-GB" smtClean="0"/>
              <a:t>23/01/2025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64F12B-EEAC-4646-ADEF-EA8A5D981FBB}" type="slidenum">
              <a:rPr lang="en-GB" smtClean="0"/>
              <a:t>‹#›</a:t>
            </a:fld>
            <a:endParaRPr lang="en-GB"/>
          </a:p>
        </p:txBody>
      </p:sp>
    </p:spTree>
    <p:extLst>
      <p:ext uri="{BB962C8B-B14F-4D97-AF65-F5344CB8AC3E}">
        <p14:creationId xmlns:p14="http://schemas.microsoft.com/office/powerpoint/2010/main" val="2044923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FA7A521-E71D-4FFF-83A6-8B7320A24EE0}" type="datetimeFigureOut">
              <a:rPr lang="en-GB" smtClean="0"/>
              <a:t>23/01/2025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E64F12B-EEAC-4646-ADEF-EA8A5D981FBB}" type="slidenum">
              <a:rPr lang="en-GB" smtClean="0"/>
              <a:t>‹#›</a:t>
            </a:fld>
            <a:endParaRPr lang="en-GB"/>
          </a:p>
        </p:txBody>
      </p:sp>
    </p:spTree>
    <p:extLst>
      <p:ext uri="{BB962C8B-B14F-4D97-AF65-F5344CB8AC3E}">
        <p14:creationId xmlns:p14="http://schemas.microsoft.com/office/powerpoint/2010/main" val="280498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2FA7A521-E71D-4FFF-83A6-8B7320A24EE0}" type="datetimeFigureOut">
              <a:rPr lang="en-GB" smtClean="0"/>
              <a:t>23/01/2025</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FE64F12B-EEAC-4646-ADEF-EA8A5D981FBB}" type="slidenum">
              <a:rPr lang="en-GB" smtClean="0"/>
              <a:t>‹#›</a:t>
            </a:fld>
            <a:endParaRPr lang="en-GB"/>
          </a:p>
        </p:txBody>
      </p:sp>
    </p:spTree>
    <p:extLst>
      <p:ext uri="{BB962C8B-B14F-4D97-AF65-F5344CB8AC3E}">
        <p14:creationId xmlns:p14="http://schemas.microsoft.com/office/powerpoint/2010/main" val="3289556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FA7A521-E71D-4FFF-83A6-8B7320A24EE0}" type="datetimeFigureOut">
              <a:rPr lang="en-GB" smtClean="0"/>
              <a:t>23/01/2025</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FE64F12B-EEAC-4646-ADEF-EA8A5D981FBB}" type="slidenum">
              <a:rPr lang="en-GB" smtClean="0"/>
              <a:t>‹#›</a:t>
            </a:fld>
            <a:endParaRPr lang="en-GB"/>
          </a:p>
        </p:txBody>
      </p:sp>
    </p:spTree>
    <p:extLst>
      <p:ext uri="{BB962C8B-B14F-4D97-AF65-F5344CB8AC3E}">
        <p14:creationId xmlns:p14="http://schemas.microsoft.com/office/powerpoint/2010/main" val="813204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2FA7A521-E71D-4FFF-83A6-8B7320A24EE0}" type="datetimeFigureOut">
              <a:rPr lang="en-GB" smtClean="0"/>
              <a:t>23/01/2025</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FE64F12B-EEAC-4646-ADEF-EA8A5D981FBB}" type="slidenum">
              <a:rPr lang="en-GB" smtClean="0"/>
              <a:t>‹#›</a:t>
            </a:fld>
            <a:endParaRPr lang="en-GB"/>
          </a:p>
        </p:txBody>
      </p:sp>
    </p:spTree>
    <p:extLst>
      <p:ext uri="{BB962C8B-B14F-4D97-AF65-F5344CB8AC3E}">
        <p14:creationId xmlns:p14="http://schemas.microsoft.com/office/powerpoint/2010/main" val="964163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A7A521-E71D-4FFF-83A6-8B7320A24EE0}" type="datetimeFigureOut">
              <a:rPr lang="en-GB" smtClean="0"/>
              <a:t>23/01/2025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64F12B-EEAC-4646-ADEF-EA8A5D981FBB}" type="slidenum">
              <a:rPr lang="en-GB" smtClean="0"/>
              <a:t>‹#›</a:t>
            </a:fld>
            <a:endParaRPr lang="en-GB"/>
          </a:p>
        </p:txBody>
      </p:sp>
    </p:spTree>
    <p:extLst>
      <p:ext uri="{BB962C8B-B14F-4D97-AF65-F5344CB8AC3E}">
        <p14:creationId xmlns:p14="http://schemas.microsoft.com/office/powerpoint/2010/main" val="3736965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FA7A521-E71D-4FFF-83A6-8B7320A24EE0}" type="datetimeFigureOut">
              <a:rPr lang="en-GB" smtClean="0"/>
              <a:t>23/01/2025</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FE64F12B-EEAC-4646-ADEF-EA8A5D981FBB}" type="slidenum">
              <a:rPr lang="en-GB" smtClean="0"/>
              <a:t>‹#›</a:t>
            </a:fld>
            <a:endParaRPr lang="en-GB"/>
          </a:p>
        </p:txBody>
      </p:sp>
    </p:spTree>
    <p:extLst>
      <p:ext uri="{BB962C8B-B14F-4D97-AF65-F5344CB8AC3E}">
        <p14:creationId xmlns:p14="http://schemas.microsoft.com/office/powerpoint/2010/main" val="132924699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lt-LT" dirty="0"/>
              <a:t>Klaipėdos </a:t>
            </a:r>
            <a:r>
              <a:rPr lang="lt-LT" dirty="0" err="1"/>
              <a:t>S.Šimkaus</a:t>
            </a:r>
            <a:r>
              <a:rPr lang="lt-LT" dirty="0"/>
              <a:t> konservatorijos m</a:t>
            </a:r>
            <a:r>
              <a:rPr lang="en-GB" dirty="0" err="1"/>
              <a:t>okini</a:t>
            </a:r>
            <a:r>
              <a:rPr lang="lt-LT" dirty="0"/>
              <a:t>ų adaptacija mokykloje</a:t>
            </a:r>
            <a:endParaRPr lang="en-GB" dirty="0"/>
          </a:p>
        </p:txBody>
      </p:sp>
      <p:sp>
        <p:nvSpPr>
          <p:cNvPr id="3" name="Subtitle 2"/>
          <p:cNvSpPr>
            <a:spLocks noGrp="1"/>
          </p:cNvSpPr>
          <p:nvPr>
            <p:ph type="subTitle" idx="1"/>
          </p:nvPr>
        </p:nvSpPr>
        <p:spPr/>
        <p:txBody>
          <a:bodyPr>
            <a:normAutofit fontScale="70000" lnSpcReduction="20000"/>
          </a:bodyPr>
          <a:lstStyle/>
          <a:p>
            <a:r>
              <a:rPr lang="lt-LT" dirty="0"/>
              <a:t>TYRIMAS</a:t>
            </a:r>
          </a:p>
          <a:p>
            <a:r>
              <a:rPr lang="lt-LT" dirty="0"/>
              <a:t>ATLIKO PSICHOLOGĖ ODETA ČIAPIENĖ</a:t>
            </a:r>
          </a:p>
          <a:p>
            <a:r>
              <a:rPr lang="lt-LT" dirty="0"/>
              <a:t>pristatymas </a:t>
            </a:r>
            <a:r>
              <a:rPr lang="en-GB" dirty="0"/>
              <a:t>20</a:t>
            </a:r>
            <a:r>
              <a:rPr lang="lt-LT" dirty="0"/>
              <a:t>25</a:t>
            </a:r>
            <a:r>
              <a:rPr lang="en-GB" dirty="0"/>
              <a:t> M.</a:t>
            </a:r>
            <a:r>
              <a:rPr lang="lt-LT" dirty="0"/>
              <a:t> sausio 24 d. </a:t>
            </a:r>
            <a:endParaRPr lang="en-GB" dirty="0"/>
          </a:p>
          <a:p>
            <a:endParaRPr lang="en-GB" dirty="0"/>
          </a:p>
        </p:txBody>
      </p:sp>
    </p:spTree>
    <p:extLst>
      <p:ext uri="{BB962C8B-B14F-4D97-AF65-F5344CB8AC3E}">
        <p14:creationId xmlns:p14="http://schemas.microsoft.com/office/powerpoint/2010/main" val="31853424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16E4B2D-B73D-4935-A3B2-90FA53927A75}"/>
              </a:ext>
            </a:extLst>
          </p:cNvPr>
          <p:cNvSpPr>
            <a:spLocks noGrp="1"/>
          </p:cNvSpPr>
          <p:nvPr>
            <p:ph type="title"/>
          </p:nvPr>
        </p:nvSpPr>
        <p:spPr/>
        <p:txBody>
          <a:bodyPr/>
          <a:lstStyle/>
          <a:p>
            <a:r>
              <a:rPr lang="lt-LT" dirty="0"/>
              <a:t>Mokinių pasiskirstymas pagal atsakymus:</a:t>
            </a:r>
          </a:p>
        </p:txBody>
      </p:sp>
      <p:sp>
        <p:nvSpPr>
          <p:cNvPr id="3" name="Turinio vietos rezervavimo ženklas 2">
            <a:extLst>
              <a:ext uri="{FF2B5EF4-FFF2-40B4-BE49-F238E27FC236}">
                <a16:creationId xmlns:a16="http://schemas.microsoft.com/office/drawing/2014/main" id="{2BA58852-6F04-4925-AF2A-A331EF0ADCE2}"/>
              </a:ext>
            </a:extLst>
          </p:cNvPr>
          <p:cNvSpPr>
            <a:spLocks noGrp="1"/>
          </p:cNvSpPr>
          <p:nvPr>
            <p:ph idx="1"/>
          </p:nvPr>
        </p:nvSpPr>
        <p:spPr/>
        <p:txBody>
          <a:bodyPr>
            <a:normAutofit lnSpcReduction="10000"/>
          </a:bodyPr>
          <a:lstStyle/>
          <a:p>
            <a:pPr>
              <a:lnSpc>
                <a:spcPct val="107000"/>
              </a:lnSpc>
              <a:spcAft>
                <a:spcPts val="800"/>
              </a:spcAft>
            </a:pP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Dauguma</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mano,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kad</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kai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kurie</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mokomiej</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dalykai</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geriau</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sekasi</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kai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kurie</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prasčiau</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- 45 proc.  O 31 proc. mano,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kad</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konservatorijoje</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mokomieji</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dalykai</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sekasi</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geriau</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20 proc.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teigia</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kad</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dar</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nesupranta</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kas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geriau</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ar</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blogiau</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sekasi</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o 2 proc. mano,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kad</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anoje</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mokykloje</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sekėsi</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geriau</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 2</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proc.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pasirinko</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atsakyti</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patys</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Kiti komentarai</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buFont typeface="Symbol" panose="05050102010706020507" pitchFamily="18" charset="2"/>
              <a:buChar char=""/>
            </a:pP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Kitoje mokykloje daugelis dalykų buvo sunkesni lygio atžvilgiu, reikalavo daugiau, tai nerimauju dėl bendro išsilavinimo. </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buFont typeface="Symbol" panose="05050102010706020507" pitchFamily="18" charset="2"/>
              <a:buChar char=""/>
            </a:pP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Pastebėjau, kad geresni mokiniai ir mokytojai.</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spcAft>
                <a:spcPts val="800"/>
              </a:spcAft>
              <a:buFont typeface="Symbol" panose="05050102010706020507" pitchFamily="18" charset="2"/>
              <a:buChar char=""/>
            </a:pP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Taip pat, kaip ir kitoje.</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lt-LT" dirty="0"/>
          </a:p>
        </p:txBody>
      </p:sp>
    </p:spTree>
    <p:extLst>
      <p:ext uri="{BB962C8B-B14F-4D97-AF65-F5344CB8AC3E}">
        <p14:creationId xmlns:p14="http://schemas.microsoft.com/office/powerpoint/2010/main" val="4203924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1D8C426-67D2-BFFE-C9D1-44BF6F79699E}"/>
              </a:ext>
            </a:extLst>
          </p:cNvPr>
          <p:cNvSpPr>
            <a:spLocks noGrp="1"/>
          </p:cNvSpPr>
          <p:nvPr>
            <p:ph type="title"/>
          </p:nvPr>
        </p:nvSpPr>
        <p:spPr/>
        <p:txBody>
          <a:bodyPr/>
          <a:lstStyle/>
          <a:p>
            <a:r>
              <a:rPr lang="lt-LT" sz="4800" dirty="0">
                <a:cs typeface="Times New Roman" panose="02020603050405020304" pitchFamily="18" charset="0"/>
              </a:rPr>
              <a:t>Ar esi mėgstamas savo klasėje?</a:t>
            </a:r>
          </a:p>
        </p:txBody>
      </p:sp>
      <p:graphicFrame>
        <p:nvGraphicFramePr>
          <p:cNvPr id="6" name="Content Placeholder 5">
            <a:extLst>
              <a:ext uri="{FF2B5EF4-FFF2-40B4-BE49-F238E27FC236}">
                <a16:creationId xmlns:a16="http://schemas.microsoft.com/office/drawing/2014/main" id="{2F93CB51-0749-182A-8F17-B06386BF2907}"/>
              </a:ext>
            </a:extLst>
          </p:cNvPr>
          <p:cNvGraphicFramePr>
            <a:graphicFrameLocks noGrp="1"/>
          </p:cNvGraphicFramePr>
          <p:nvPr>
            <p:ph idx="1"/>
            <p:extLst>
              <p:ext uri="{D42A27DB-BD31-4B8C-83A1-F6EECF244321}">
                <p14:modId xmlns:p14="http://schemas.microsoft.com/office/powerpoint/2010/main" val="1480194458"/>
              </p:ext>
            </p:extLst>
          </p:nvPr>
        </p:nvGraphicFramePr>
        <p:xfrm>
          <a:off x="1143000" y="2114551"/>
          <a:ext cx="10081591" cy="4262992"/>
        </p:xfrm>
        <a:graphic>
          <a:graphicData uri="http://schemas.openxmlformats.org/drawingml/2006/table">
            <a:tbl>
              <a:tblPr firstRow="1" firstCol="1" bandRow="1">
                <a:tableStyleId>{5C22544A-7EE6-4342-B048-85BDC9FD1C3A}</a:tableStyleId>
              </a:tblPr>
              <a:tblGrid>
                <a:gridCol w="7973516">
                  <a:extLst>
                    <a:ext uri="{9D8B030D-6E8A-4147-A177-3AD203B41FA5}">
                      <a16:colId xmlns:a16="http://schemas.microsoft.com/office/drawing/2014/main" val="3742356277"/>
                    </a:ext>
                  </a:extLst>
                </a:gridCol>
                <a:gridCol w="2108075">
                  <a:extLst>
                    <a:ext uri="{9D8B030D-6E8A-4147-A177-3AD203B41FA5}">
                      <a16:colId xmlns:a16="http://schemas.microsoft.com/office/drawing/2014/main" val="3432617202"/>
                    </a:ext>
                  </a:extLst>
                </a:gridCol>
              </a:tblGrid>
              <a:tr h="943059">
                <a:tc>
                  <a:txBody>
                    <a:bodyPr/>
                    <a:lstStyle/>
                    <a:p>
                      <a:pPr>
                        <a:lnSpc>
                          <a:spcPct val="107000"/>
                        </a:lnSpc>
                        <a:spcAft>
                          <a:spcPts val="800"/>
                        </a:spcAft>
                      </a:pP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en-GB" sz="2800" b="0">
                          <a:effectLst/>
                          <a:latin typeface="+mn-lt"/>
                          <a:cs typeface="Times New Roman" panose="02020603050405020304" pitchFamily="18" charset="0"/>
                        </a:rPr>
                        <a:t>Mokinių skaičius</a:t>
                      </a:r>
                      <a:endParaRPr lang="lt-LT" sz="2800" b="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91911871"/>
                  </a:ext>
                </a:extLst>
              </a:tr>
              <a:tr h="488409">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Manau, esu mėgstamas klasiokų</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(18)40</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81187392"/>
                  </a:ext>
                </a:extLst>
              </a:tr>
              <a:tr h="488409">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Labiau esu atstumtas nei mėgstamas</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(1)2</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78598224"/>
                  </a:ext>
                </a:extLst>
              </a:tr>
              <a:tr h="488409">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Neturiu draugų klasėje</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(4)9</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26629816"/>
                  </a:ext>
                </a:extLst>
              </a:tr>
              <a:tr h="488409">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Didesnė dalis klasiokų yra man draugiški</a:t>
                      </a:r>
                    </a:p>
                  </a:txBody>
                  <a:tcPr marL="68580" marR="68580" marT="0" marB="0" anchor="b"/>
                </a:tc>
                <a:tc>
                  <a:txBody>
                    <a:bodyPr/>
                    <a:lstStyle/>
                    <a:p>
                      <a:pPr algn="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(14)32</a:t>
                      </a:r>
                      <a:r>
                        <a:rPr lang="en-GB" sz="2800" b="0" dirty="0">
                          <a:effectLst/>
                          <a:latin typeface="+mn-lt"/>
                          <a:ea typeface="Calibri" panose="020F0502020204030204" pitchFamily="34" charset="0"/>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49743947"/>
                  </a:ext>
                </a:extLst>
              </a:tr>
              <a:tr h="488409">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Vienas, du mokiniai iš klasės man yra draugiški</a:t>
                      </a:r>
                    </a:p>
                  </a:txBody>
                  <a:tcPr marL="68580" marR="68580" marT="0" marB="0" anchor="b"/>
                </a:tc>
                <a:tc>
                  <a:txBody>
                    <a:bodyPr/>
                    <a:lstStyle/>
                    <a:p>
                      <a:pPr marL="0" marR="0" lvl="0" indent="0" algn="r" defTabSz="457200" rtl="0" eaLnBrk="1" fontAlgn="auto" latinLnBrk="0" hangingPunct="1">
                        <a:lnSpc>
                          <a:spcPct val="107000"/>
                        </a:lnSpc>
                        <a:spcBef>
                          <a:spcPts val="0"/>
                        </a:spcBef>
                        <a:spcAft>
                          <a:spcPts val="800"/>
                        </a:spcAft>
                        <a:buClrTx/>
                        <a:buSzTx/>
                        <a:buFontTx/>
                        <a:buNone/>
                        <a:tabLst/>
                        <a:defRPr/>
                      </a:pPr>
                      <a:r>
                        <a:rPr lang="lt-LT" sz="2800" b="0" dirty="0">
                          <a:effectLst/>
                          <a:latin typeface="+mn-lt"/>
                          <a:cs typeface="Times New Roman" panose="02020603050405020304" pitchFamily="18" charset="0"/>
                        </a:rPr>
                        <a:t>(2)5</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97900924"/>
                  </a:ext>
                </a:extLst>
              </a:tr>
              <a:tr h="488409">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Nežinau, negalvojau</a:t>
                      </a:r>
                    </a:p>
                  </a:txBody>
                  <a:tcPr marL="68580" marR="68580" marT="0" marB="0" anchor="b"/>
                </a:tc>
                <a:tc>
                  <a:txBody>
                    <a:bodyPr/>
                    <a:lstStyle/>
                    <a:p>
                      <a:pPr marL="0" marR="0" lvl="0" indent="0" algn="r" defTabSz="457200" rtl="0" eaLnBrk="1" fontAlgn="auto" latinLnBrk="0" hangingPunct="1">
                        <a:lnSpc>
                          <a:spcPct val="107000"/>
                        </a:lnSpc>
                        <a:spcBef>
                          <a:spcPts val="0"/>
                        </a:spcBef>
                        <a:spcAft>
                          <a:spcPts val="800"/>
                        </a:spcAft>
                        <a:buClrTx/>
                        <a:buSzTx/>
                        <a:buFontTx/>
                        <a:buNone/>
                        <a:tabLst/>
                        <a:defRPr/>
                      </a:pPr>
                      <a:r>
                        <a:rPr lang="lt-LT" sz="2800" b="0" dirty="0">
                          <a:effectLst/>
                          <a:latin typeface="+mn-lt"/>
                          <a:ea typeface="Calibri" panose="020F0502020204030204" pitchFamily="34" charset="0"/>
                          <a:cs typeface="Times New Roman" panose="02020603050405020304" pitchFamily="18" charset="0"/>
                        </a:rPr>
                        <a:t>(6)12</a:t>
                      </a:r>
                      <a:r>
                        <a:rPr lang="en-GB" sz="2800" b="0" dirty="0">
                          <a:effectLst/>
                          <a:latin typeface="+mn-lt"/>
                          <a:ea typeface="Calibri" panose="020F0502020204030204" pitchFamily="34" charset="0"/>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771552263"/>
                  </a:ext>
                </a:extLst>
              </a:tr>
            </a:tbl>
          </a:graphicData>
        </a:graphic>
      </p:graphicFrame>
    </p:spTree>
    <p:extLst>
      <p:ext uri="{BB962C8B-B14F-4D97-AF65-F5344CB8AC3E}">
        <p14:creationId xmlns:p14="http://schemas.microsoft.com/office/powerpoint/2010/main" val="2555871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1D8C426-67D2-BFFE-C9D1-44BF6F79699E}"/>
              </a:ext>
            </a:extLst>
          </p:cNvPr>
          <p:cNvSpPr>
            <a:spLocks noGrp="1"/>
          </p:cNvSpPr>
          <p:nvPr>
            <p:ph type="title"/>
          </p:nvPr>
        </p:nvSpPr>
        <p:spPr/>
        <p:txBody>
          <a:bodyPr/>
          <a:lstStyle/>
          <a:p>
            <a:r>
              <a:rPr lang="en-GB" sz="4800" dirty="0" err="1">
                <a:ea typeface="Calibri" panose="020F0502020204030204" pitchFamily="34" charset="0"/>
              </a:rPr>
              <a:t>Ar</a:t>
            </a:r>
            <a:r>
              <a:rPr lang="en-GB" sz="4800" dirty="0">
                <a:ea typeface="Calibri" panose="020F0502020204030204" pitchFamily="34" charset="0"/>
              </a:rPr>
              <a:t> </a:t>
            </a:r>
            <a:r>
              <a:rPr lang="en-GB" sz="4800" dirty="0" err="1">
                <a:ea typeface="Calibri" panose="020F0502020204030204" pitchFamily="34" charset="0"/>
              </a:rPr>
              <a:t>pavyko</a:t>
            </a:r>
            <a:r>
              <a:rPr lang="en-GB" sz="4800" dirty="0">
                <a:ea typeface="Calibri" panose="020F0502020204030204" pitchFamily="34" charset="0"/>
              </a:rPr>
              <a:t> </a:t>
            </a:r>
            <a:r>
              <a:rPr lang="en-GB" sz="4800" dirty="0" err="1">
                <a:ea typeface="Calibri" panose="020F0502020204030204" pitchFamily="34" charset="0"/>
              </a:rPr>
              <a:t>susidraugauti</a:t>
            </a:r>
            <a:r>
              <a:rPr lang="en-GB" sz="4800" dirty="0">
                <a:ea typeface="Calibri" panose="020F0502020204030204" pitchFamily="34" charset="0"/>
              </a:rPr>
              <a:t> </a:t>
            </a:r>
            <a:r>
              <a:rPr lang="en-GB" sz="4800" dirty="0" err="1">
                <a:ea typeface="Calibri" panose="020F0502020204030204" pitchFamily="34" charset="0"/>
              </a:rPr>
              <a:t>su</a:t>
            </a:r>
            <a:r>
              <a:rPr lang="lt-LT" sz="4800" dirty="0">
                <a:ea typeface="Calibri" panose="020F0502020204030204" pitchFamily="34" charset="0"/>
              </a:rPr>
              <a:t>  klasės</a:t>
            </a:r>
            <a:r>
              <a:rPr lang="en-GB" sz="4800" dirty="0">
                <a:ea typeface="Calibri" panose="020F0502020204030204" pitchFamily="34" charset="0"/>
              </a:rPr>
              <a:t> </a:t>
            </a:r>
            <a:r>
              <a:rPr lang="en-GB" sz="4800" dirty="0" err="1">
                <a:ea typeface="Calibri" panose="020F0502020204030204" pitchFamily="34" charset="0"/>
              </a:rPr>
              <a:t>aukl</a:t>
            </a:r>
            <a:r>
              <a:rPr lang="lt-LT" sz="4800" dirty="0" err="1">
                <a:ea typeface="Calibri" panose="020F0502020204030204" pitchFamily="34" charset="0"/>
              </a:rPr>
              <a:t>ėtoja</a:t>
            </a:r>
            <a:r>
              <a:rPr lang="lt-LT" sz="4800" dirty="0">
                <a:effectLst/>
                <a:ea typeface="Calibri" panose="020F0502020204030204" pitchFamily="34" charset="0"/>
              </a:rPr>
              <a:t>?</a:t>
            </a:r>
            <a:endParaRPr lang="lt-LT" sz="4800" dirty="0">
              <a:cs typeface="Times New Roman" panose="02020603050405020304" pitchFamily="18" charset="0"/>
            </a:endParaRPr>
          </a:p>
        </p:txBody>
      </p:sp>
      <p:graphicFrame>
        <p:nvGraphicFramePr>
          <p:cNvPr id="6" name="Content Placeholder 5">
            <a:extLst>
              <a:ext uri="{FF2B5EF4-FFF2-40B4-BE49-F238E27FC236}">
                <a16:creationId xmlns:a16="http://schemas.microsoft.com/office/drawing/2014/main" id="{2F93CB51-0749-182A-8F17-B06386BF2907}"/>
              </a:ext>
            </a:extLst>
          </p:cNvPr>
          <p:cNvGraphicFramePr>
            <a:graphicFrameLocks noGrp="1"/>
          </p:cNvGraphicFramePr>
          <p:nvPr>
            <p:ph idx="1"/>
            <p:extLst>
              <p:ext uri="{D42A27DB-BD31-4B8C-83A1-F6EECF244321}">
                <p14:modId xmlns:p14="http://schemas.microsoft.com/office/powerpoint/2010/main" val="2023342172"/>
              </p:ext>
            </p:extLst>
          </p:nvPr>
        </p:nvGraphicFramePr>
        <p:xfrm>
          <a:off x="1143000" y="2114550"/>
          <a:ext cx="10248900" cy="2852879"/>
        </p:xfrm>
        <a:graphic>
          <a:graphicData uri="http://schemas.openxmlformats.org/drawingml/2006/table">
            <a:tbl>
              <a:tblPr firstRow="1" firstCol="1" bandRow="1">
                <a:tableStyleId>{5C22544A-7EE6-4342-B048-85BDC9FD1C3A}</a:tableStyleId>
              </a:tblPr>
              <a:tblGrid>
                <a:gridCol w="8105840">
                  <a:extLst>
                    <a:ext uri="{9D8B030D-6E8A-4147-A177-3AD203B41FA5}">
                      <a16:colId xmlns:a16="http://schemas.microsoft.com/office/drawing/2014/main" val="3742356277"/>
                    </a:ext>
                  </a:extLst>
                </a:gridCol>
                <a:gridCol w="2143060">
                  <a:extLst>
                    <a:ext uri="{9D8B030D-6E8A-4147-A177-3AD203B41FA5}">
                      <a16:colId xmlns:a16="http://schemas.microsoft.com/office/drawing/2014/main" val="3432617202"/>
                    </a:ext>
                  </a:extLst>
                </a:gridCol>
              </a:tblGrid>
              <a:tr h="1117157">
                <a:tc>
                  <a:txBody>
                    <a:bodyPr/>
                    <a:lstStyle/>
                    <a:p>
                      <a:pPr>
                        <a:lnSpc>
                          <a:spcPct val="107000"/>
                        </a:lnSpc>
                        <a:spcAft>
                          <a:spcPts val="800"/>
                        </a:spcAft>
                      </a:pP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en-GB" sz="2800" b="0">
                          <a:effectLst/>
                          <a:latin typeface="+mn-lt"/>
                          <a:cs typeface="Times New Roman" panose="02020603050405020304" pitchFamily="18" charset="0"/>
                        </a:rPr>
                        <a:t>Mokinių skaičius</a:t>
                      </a:r>
                      <a:endParaRPr lang="lt-LT" sz="2800" b="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91911871"/>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Taip, viskas puiku</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(34)77</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81187392"/>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Dar nepažinau, man reikia laiko</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(8)18</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78598224"/>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Kita</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(2)5</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26629816"/>
                  </a:ext>
                </a:extLst>
              </a:tr>
            </a:tbl>
          </a:graphicData>
        </a:graphic>
      </p:graphicFrame>
    </p:spTree>
    <p:extLst>
      <p:ext uri="{BB962C8B-B14F-4D97-AF65-F5344CB8AC3E}">
        <p14:creationId xmlns:p14="http://schemas.microsoft.com/office/powerpoint/2010/main" val="2465170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A9C9316-7D12-43A8-9A52-AC1D32289DC3}"/>
              </a:ext>
            </a:extLst>
          </p:cNvPr>
          <p:cNvSpPr>
            <a:spLocks noGrp="1"/>
          </p:cNvSpPr>
          <p:nvPr>
            <p:ph type="title"/>
          </p:nvPr>
        </p:nvSpPr>
        <p:spPr/>
        <p:txBody>
          <a:bodyPr/>
          <a:lstStyle/>
          <a:p>
            <a:r>
              <a:rPr lang="lt-LT" dirty="0"/>
              <a:t>Mokinių pasiskirstymas pagal atsakymus:</a:t>
            </a:r>
          </a:p>
        </p:txBody>
      </p:sp>
      <p:sp>
        <p:nvSpPr>
          <p:cNvPr id="3" name="Turinio vietos rezervavimo ženklas 2">
            <a:extLst>
              <a:ext uri="{FF2B5EF4-FFF2-40B4-BE49-F238E27FC236}">
                <a16:creationId xmlns:a16="http://schemas.microsoft.com/office/drawing/2014/main" id="{ABB90D44-217C-40C4-B268-15A28423E2E8}"/>
              </a:ext>
            </a:extLst>
          </p:cNvPr>
          <p:cNvSpPr>
            <a:spLocks noGrp="1"/>
          </p:cNvSpPr>
          <p:nvPr>
            <p:ph idx="1"/>
          </p:nvPr>
        </p:nvSpPr>
        <p:spPr/>
        <p:txBody>
          <a:bodyPr>
            <a:normAutofit fontScale="92500"/>
          </a:bodyPr>
          <a:lstStyle/>
          <a:p>
            <a:pPr>
              <a:lnSpc>
                <a:spcPct val="107000"/>
              </a:lnSpc>
              <a:spcAft>
                <a:spcPts val="800"/>
              </a:spcAft>
            </a:pP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Dauguma</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atsakymų</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buvo</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jog </a:t>
            </a: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taip</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viskas</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puiku</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4000" dirty="0">
                <a:effectLst/>
                <a:latin typeface="Times New Roman" panose="02020603050405020304" pitchFamily="18" charset="0"/>
                <a:ea typeface="Calibri" panose="020F0502020204030204" pitchFamily="34" charset="0"/>
                <a:cs typeface="Times New Roman" panose="02020603050405020304" pitchFamily="18" charset="0"/>
              </a:rPr>
              <a:t>pavyko susidraugauti su klasės auklėtoja </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- 77 proc. 18 proc. </a:t>
            </a: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teigia</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kad</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dar</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nepažino</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ir</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reikia</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laiko</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5 proc. </a:t>
            </a: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pasirinko</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atsakyti</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patys</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4000" dirty="0" err="1">
                <a:effectLst/>
                <a:latin typeface="Times New Roman" panose="02020603050405020304" pitchFamily="18" charset="0"/>
                <a:ea typeface="Calibri" panose="020F0502020204030204" pitchFamily="34" charset="0"/>
                <a:cs typeface="Times New Roman" panose="02020603050405020304" pitchFamily="18" charset="0"/>
              </a:rPr>
              <a:t>Atsakymai</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a:t>
            </a:r>
            <a:endParaRPr lang="lt-LT" sz="4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lt-LT" sz="4000" dirty="0">
                <a:effectLst/>
                <a:latin typeface="Times New Roman" panose="02020603050405020304" pitchFamily="18" charset="0"/>
                <a:ea typeface="Times New Roman" panose="02020603050405020304" pitchFamily="18" charset="0"/>
                <a:cs typeface="Times New Roman" panose="02020603050405020304" pitchFamily="18" charset="0"/>
              </a:rPr>
              <a:t>Nepilnai.</a:t>
            </a:r>
            <a:endParaRPr lang="lt-LT"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lt-LT" dirty="0"/>
          </a:p>
        </p:txBody>
      </p:sp>
    </p:spTree>
    <p:extLst>
      <p:ext uri="{BB962C8B-B14F-4D97-AF65-F5344CB8AC3E}">
        <p14:creationId xmlns:p14="http://schemas.microsoft.com/office/powerpoint/2010/main" val="887479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1D8C426-67D2-BFFE-C9D1-44BF6F79699E}"/>
              </a:ext>
            </a:extLst>
          </p:cNvPr>
          <p:cNvSpPr>
            <a:spLocks noGrp="1"/>
          </p:cNvSpPr>
          <p:nvPr>
            <p:ph type="title"/>
          </p:nvPr>
        </p:nvSpPr>
        <p:spPr/>
        <p:txBody>
          <a:bodyPr/>
          <a:lstStyle/>
          <a:p>
            <a:r>
              <a:rPr lang="lt-LT" sz="4800" dirty="0">
                <a:effectLst/>
                <a:ea typeface="Calibri" panose="020F0502020204030204" pitchFamily="34" charset="0"/>
              </a:rPr>
              <a:t>Kokie tavo santykiai su kitais mokytojais?</a:t>
            </a:r>
            <a:endParaRPr lang="lt-LT" sz="4800" dirty="0">
              <a:cs typeface="Times New Roman" panose="02020603050405020304" pitchFamily="18" charset="0"/>
            </a:endParaRPr>
          </a:p>
        </p:txBody>
      </p:sp>
      <p:graphicFrame>
        <p:nvGraphicFramePr>
          <p:cNvPr id="6" name="Content Placeholder 5">
            <a:extLst>
              <a:ext uri="{FF2B5EF4-FFF2-40B4-BE49-F238E27FC236}">
                <a16:creationId xmlns:a16="http://schemas.microsoft.com/office/drawing/2014/main" id="{2F93CB51-0749-182A-8F17-B06386BF2907}"/>
              </a:ext>
            </a:extLst>
          </p:cNvPr>
          <p:cNvGraphicFramePr>
            <a:graphicFrameLocks noGrp="1"/>
          </p:cNvGraphicFramePr>
          <p:nvPr>
            <p:ph idx="1"/>
            <p:extLst>
              <p:ext uri="{D42A27DB-BD31-4B8C-83A1-F6EECF244321}">
                <p14:modId xmlns:p14="http://schemas.microsoft.com/office/powerpoint/2010/main" val="3074480506"/>
              </p:ext>
            </p:extLst>
          </p:nvPr>
        </p:nvGraphicFramePr>
        <p:xfrm>
          <a:off x="1143000" y="2114550"/>
          <a:ext cx="10248900" cy="3431453"/>
        </p:xfrm>
        <a:graphic>
          <a:graphicData uri="http://schemas.openxmlformats.org/drawingml/2006/table">
            <a:tbl>
              <a:tblPr firstRow="1" firstCol="1" bandRow="1">
                <a:tableStyleId>{5C22544A-7EE6-4342-B048-85BDC9FD1C3A}</a:tableStyleId>
              </a:tblPr>
              <a:tblGrid>
                <a:gridCol w="8105840">
                  <a:extLst>
                    <a:ext uri="{9D8B030D-6E8A-4147-A177-3AD203B41FA5}">
                      <a16:colId xmlns:a16="http://schemas.microsoft.com/office/drawing/2014/main" val="3742356277"/>
                    </a:ext>
                  </a:extLst>
                </a:gridCol>
                <a:gridCol w="2143060">
                  <a:extLst>
                    <a:ext uri="{9D8B030D-6E8A-4147-A177-3AD203B41FA5}">
                      <a16:colId xmlns:a16="http://schemas.microsoft.com/office/drawing/2014/main" val="3432617202"/>
                    </a:ext>
                  </a:extLst>
                </a:gridCol>
              </a:tblGrid>
              <a:tr h="1117157">
                <a:tc>
                  <a:txBody>
                    <a:bodyPr/>
                    <a:lstStyle/>
                    <a:p>
                      <a:pPr>
                        <a:lnSpc>
                          <a:spcPct val="107000"/>
                        </a:lnSpc>
                        <a:spcAft>
                          <a:spcPts val="800"/>
                        </a:spcAft>
                      </a:pP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en-GB" sz="2800" b="0">
                          <a:effectLst/>
                          <a:latin typeface="+mn-lt"/>
                          <a:cs typeface="Times New Roman" panose="02020603050405020304" pitchFamily="18" charset="0"/>
                        </a:rPr>
                        <a:t>Mokinių skaičius</a:t>
                      </a:r>
                      <a:endParaRPr lang="lt-LT" sz="2800" b="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91911871"/>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Dažniausiai geri</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(30)68</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81187392"/>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Kartais prasti</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(6)13</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78598224"/>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Puikūs</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(5)12</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26629816"/>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Nežinau, negalvojau.</a:t>
                      </a:r>
                    </a:p>
                  </a:txBody>
                  <a:tcPr marL="68580" marR="68580" marT="0" marB="0" anchor="b"/>
                </a:tc>
                <a:tc>
                  <a:txBody>
                    <a:bodyPr/>
                    <a:lstStyle/>
                    <a:p>
                      <a:pPr algn="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(3)7</a:t>
                      </a:r>
                      <a:r>
                        <a:rPr lang="en-GB" sz="2800" b="0" dirty="0">
                          <a:effectLst/>
                          <a:latin typeface="+mn-lt"/>
                          <a:ea typeface="Calibri" panose="020F0502020204030204" pitchFamily="34" charset="0"/>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49743947"/>
                  </a:ext>
                </a:extLst>
              </a:tr>
            </a:tbl>
          </a:graphicData>
        </a:graphic>
      </p:graphicFrame>
    </p:spTree>
    <p:extLst>
      <p:ext uri="{BB962C8B-B14F-4D97-AF65-F5344CB8AC3E}">
        <p14:creationId xmlns:p14="http://schemas.microsoft.com/office/powerpoint/2010/main" val="156686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1D8C426-67D2-BFFE-C9D1-44BF6F79699E}"/>
              </a:ext>
            </a:extLst>
          </p:cNvPr>
          <p:cNvSpPr>
            <a:spLocks noGrp="1"/>
          </p:cNvSpPr>
          <p:nvPr>
            <p:ph type="title"/>
          </p:nvPr>
        </p:nvSpPr>
        <p:spPr/>
        <p:txBody>
          <a:bodyPr/>
          <a:lstStyle/>
          <a:p>
            <a:r>
              <a:rPr lang="lt-LT" sz="4800" dirty="0">
                <a:effectLst/>
                <a:ea typeface="Calibri" panose="020F0502020204030204" pitchFamily="34" charset="0"/>
              </a:rPr>
              <a:t>Kokie tavo jausmai klasės kolektyve, kodėl?</a:t>
            </a:r>
            <a:endParaRPr lang="lt-LT" sz="4800" dirty="0">
              <a:cs typeface="Times New Roman" panose="02020603050405020304" pitchFamily="18" charset="0"/>
            </a:endParaRPr>
          </a:p>
        </p:txBody>
      </p:sp>
      <p:graphicFrame>
        <p:nvGraphicFramePr>
          <p:cNvPr id="6" name="Content Placeholder 5">
            <a:extLst>
              <a:ext uri="{FF2B5EF4-FFF2-40B4-BE49-F238E27FC236}">
                <a16:creationId xmlns:a16="http://schemas.microsoft.com/office/drawing/2014/main" id="{2F93CB51-0749-182A-8F17-B06386BF2907}"/>
              </a:ext>
            </a:extLst>
          </p:cNvPr>
          <p:cNvGraphicFramePr>
            <a:graphicFrameLocks noGrp="1"/>
          </p:cNvGraphicFramePr>
          <p:nvPr>
            <p:ph idx="1"/>
            <p:extLst>
              <p:ext uri="{D42A27DB-BD31-4B8C-83A1-F6EECF244321}">
                <p14:modId xmlns:p14="http://schemas.microsoft.com/office/powerpoint/2010/main" val="2735017206"/>
              </p:ext>
            </p:extLst>
          </p:nvPr>
        </p:nvGraphicFramePr>
        <p:xfrm>
          <a:off x="1143000" y="2114550"/>
          <a:ext cx="10248900" cy="3431453"/>
        </p:xfrm>
        <a:graphic>
          <a:graphicData uri="http://schemas.openxmlformats.org/drawingml/2006/table">
            <a:tbl>
              <a:tblPr firstRow="1" firstCol="1" bandRow="1">
                <a:tableStyleId>{5C22544A-7EE6-4342-B048-85BDC9FD1C3A}</a:tableStyleId>
              </a:tblPr>
              <a:tblGrid>
                <a:gridCol w="8105840">
                  <a:extLst>
                    <a:ext uri="{9D8B030D-6E8A-4147-A177-3AD203B41FA5}">
                      <a16:colId xmlns:a16="http://schemas.microsoft.com/office/drawing/2014/main" val="3742356277"/>
                    </a:ext>
                  </a:extLst>
                </a:gridCol>
                <a:gridCol w="2143060">
                  <a:extLst>
                    <a:ext uri="{9D8B030D-6E8A-4147-A177-3AD203B41FA5}">
                      <a16:colId xmlns:a16="http://schemas.microsoft.com/office/drawing/2014/main" val="3432617202"/>
                    </a:ext>
                  </a:extLst>
                </a:gridCol>
              </a:tblGrid>
              <a:tr h="1117157">
                <a:tc>
                  <a:txBody>
                    <a:bodyPr/>
                    <a:lstStyle/>
                    <a:p>
                      <a:pPr>
                        <a:lnSpc>
                          <a:spcPct val="107000"/>
                        </a:lnSpc>
                        <a:spcAft>
                          <a:spcPts val="800"/>
                        </a:spcAft>
                      </a:pP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en-GB" sz="2800" b="0">
                          <a:effectLst/>
                          <a:latin typeface="+mn-lt"/>
                          <a:cs typeface="Times New Roman" panose="02020603050405020304" pitchFamily="18" charset="0"/>
                        </a:rPr>
                        <a:t>Mokinių skaičius</a:t>
                      </a:r>
                      <a:endParaRPr lang="lt-LT" sz="2800" b="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91911871"/>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Viskas puiku, nes...</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(25)57</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81187392"/>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Manau gerai, nes...</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(10)23</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78598224"/>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Nelabai, nes...</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(4)9</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26629816"/>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Nežinau, negalvojau.</a:t>
                      </a:r>
                    </a:p>
                  </a:txBody>
                  <a:tcPr marL="68580" marR="68580" marT="0" marB="0" anchor="b"/>
                </a:tc>
                <a:tc>
                  <a:txBody>
                    <a:bodyPr/>
                    <a:lstStyle/>
                    <a:p>
                      <a:pPr algn="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(5)11</a:t>
                      </a:r>
                      <a:r>
                        <a:rPr lang="en-GB" sz="2800" b="0" dirty="0">
                          <a:effectLst/>
                          <a:latin typeface="+mn-lt"/>
                          <a:ea typeface="Calibri" panose="020F0502020204030204" pitchFamily="34" charset="0"/>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49743947"/>
                  </a:ext>
                </a:extLst>
              </a:tr>
            </a:tbl>
          </a:graphicData>
        </a:graphic>
      </p:graphicFrame>
    </p:spTree>
    <p:extLst>
      <p:ext uri="{BB962C8B-B14F-4D97-AF65-F5344CB8AC3E}">
        <p14:creationId xmlns:p14="http://schemas.microsoft.com/office/powerpoint/2010/main" val="20558203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5D6A4ED-5D6A-4855-BE9E-EEEF6060D224}"/>
              </a:ext>
            </a:extLst>
          </p:cNvPr>
          <p:cNvSpPr>
            <a:spLocks noGrp="1"/>
          </p:cNvSpPr>
          <p:nvPr>
            <p:ph type="title"/>
          </p:nvPr>
        </p:nvSpPr>
        <p:spPr/>
        <p:txBody>
          <a:bodyPr/>
          <a:lstStyle/>
          <a:p>
            <a:r>
              <a:rPr lang="lt-LT" sz="4400" dirty="0">
                <a:ea typeface="Times New Roman" panose="02020603050405020304" pitchFamily="18" charset="0"/>
                <a:cs typeface="Times New Roman" panose="02020603050405020304" pitchFamily="18" charset="0"/>
              </a:rPr>
              <a:t>Viskas puiku, nes:</a:t>
            </a:r>
            <a:br>
              <a:rPr lang="lt-LT" sz="4400" dirty="0">
                <a:latin typeface="Calibri" panose="020F0502020204030204" pitchFamily="34" charset="0"/>
                <a:ea typeface="Calibri" panose="020F0502020204030204" pitchFamily="34" charset="0"/>
                <a:cs typeface="Times New Roman" panose="02020603050405020304" pitchFamily="18" charset="0"/>
              </a:rPr>
            </a:br>
            <a:endParaRPr lang="lt-LT" dirty="0"/>
          </a:p>
        </p:txBody>
      </p:sp>
      <p:sp>
        <p:nvSpPr>
          <p:cNvPr id="3" name="Turinio vietos rezervavimo ženklas 2">
            <a:extLst>
              <a:ext uri="{FF2B5EF4-FFF2-40B4-BE49-F238E27FC236}">
                <a16:creationId xmlns:a16="http://schemas.microsoft.com/office/drawing/2014/main" id="{A551C87F-2888-4390-9D69-AD7EA3DE8299}"/>
              </a:ext>
            </a:extLst>
          </p:cNvPr>
          <p:cNvSpPr>
            <a:spLocks noGrp="1"/>
          </p:cNvSpPr>
          <p:nvPr>
            <p:ph idx="1"/>
          </p:nvPr>
        </p:nvSpPr>
        <p:spPr>
          <a:xfrm>
            <a:off x="742122" y="1245705"/>
            <a:ext cx="10137913" cy="4969566"/>
          </a:xfrm>
        </p:spPr>
        <p:txBody>
          <a:bodyPr>
            <a:normAutofit fontScale="25000" lnSpcReduction="20000"/>
          </a:bodyPr>
          <a:lstStyle/>
          <a:p>
            <a:pPr marL="685800">
              <a:lnSpc>
                <a:spcPct val="107000"/>
              </a:lnSpc>
              <a:spcAft>
                <a:spcPts val="800"/>
              </a:spcAft>
            </a:pPr>
            <a:r>
              <a:rPr lang="lt-LT" sz="8000" dirty="0">
                <a:effectLst/>
                <a:latin typeface="Times New Roman" panose="02020603050405020304" pitchFamily="18" charset="0"/>
                <a:ea typeface="Times New Roman" panose="02020603050405020304" pitchFamily="18" charset="0"/>
                <a:cs typeface="Times New Roman" panose="02020603050405020304" pitchFamily="18" charset="0"/>
              </a:rPr>
              <a:t>Draugiškas kolektyvas.</a:t>
            </a:r>
            <a:endParaRPr lang="lt-LT" sz="8000" dirty="0">
              <a:effectLst/>
              <a:latin typeface="Times New Roman" panose="02020603050405020304" pitchFamily="18" charset="0"/>
              <a:ea typeface="Calibri" panose="020F0502020204030204" pitchFamily="34" charset="0"/>
              <a:cs typeface="Times New Roman" panose="02020603050405020304" pitchFamily="18" charset="0"/>
            </a:endParaRPr>
          </a:p>
          <a:p>
            <a:pPr marL="685800">
              <a:lnSpc>
                <a:spcPct val="107000"/>
              </a:lnSpc>
              <a:spcAft>
                <a:spcPts val="800"/>
              </a:spcAft>
            </a:pPr>
            <a:r>
              <a:rPr lang="lt-LT" sz="8000" dirty="0">
                <a:effectLst/>
                <a:latin typeface="Times New Roman" panose="02020603050405020304" pitchFamily="18" charset="0"/>
                <a:ea typeface="Times New Roman" panose="02020603050405020304" pitchFamily="18" charset="0"/>
                <a:cs typeface="Times New Roman" panose="02020603050405020304" pitchFamily="18" charset="0"/>
              </a:rPr>
              <a:t>Dauguma draugiški, sieja muzikos tema.</a:t>
            </a:r>
            <a:endParaRPr lang="lt-LT" sz="8000" dirty="0">
              <a:effectLst/>
              <a:latin typeface="Times New Roman" panose="02020603050405020304" pitchFamily="18" charset="0"/>
              <a:ea typeface="Calibri" panose="020F0502020204030204" pitchFamily="34" charset="0"/>
              <a:cs typeface="Times New Roman" panose="02020603050405020304" pitchFamily="18" charset="0"/>
            </a:endParaRPr>
          </a:p>
          <a:p>
            <a:pPr marL="685800">
              <a:lnSpc>
                <a:spcPct val="107000"/>
              </a:lnSpc>
              <a:spcAft>
                <a:spcPts val="800"/>
              </a:spcAft>
            </a:pPr>
            <a:r>
              <a:rPr lang="lt-LT" sz="8000" dirty="0">
                <a:effectLst/>
                <a:latin typeface="Times New Roman" panose="02020603050405020304" pitchFamily="18" charset="0"/>
                <a:ea typeface="Times New Roman" panose="02020603050405020304" pitchFamily="18" charset="0"/>
                <a:cs typeface="Times New Roman" panose="02020603050405020304" pitchFamily="18" charset="0"/>
              </a:rPr>
              <a:t>Visi supratingi.</a:t>
            </a:r>
            <a:endParaRPr lang="lt-LT" sz="8000" dirty="0">
              <a:effectLst/>
              <a:latin typeface="Times New Roman" panose="02020603050405020304" pitchFamily="18" charset="0"/>
              <a:ea typeface="Calibri" panose="020F0502020204030204" pitchFamily="34" charset="0"/>
              <a:cs typeface="Times New Roman" panose="02020603050405020304" pitchFamily="18" charset="0"/>
            </a:endParaRPr>
          </a:p>
          <a:p>
            <a:pPr marL="685800">
              <a:lnSpc>
                <a:spcPct val="107000"/>
              </a:lnSpc>
              <a:spcAft>
                <a:spcPts val="800"/>
              </a:spcAft>
            </a:pPr>
            <a:r>
              <a:rPr lang="lt-LT" sz="8000" dirty="0">
                <a:effectLst/>
                <a:latin typeface="Times New Roman" panose="02020603050405020304" pitchFamily="18" charset="0"/>
                <a:ea typeface="Times New Roman" panose="02020603050405020304" pitchFamily="18" charset="0"/>
                <a:cs typeface="Times New Roman" panose="02020603050405020304" pitchFamily="18" charset="0"/>
              </a:rPr>
              <a:t>Visi mėgsta bendrauti tarpusavyje.</a:t>
            </a:r>
            <a:endParaRPr lang="lt-LT" sz="8000" dirty="0">
              <a:effectLst/>
              <a:latin typeface="Times New Roman" panose="02020603050405020304" pitchFamily="18" charset="0"/>
              <a:ea typeface="Calibri" panose="020F0502020204030204" pitchFamily="34" charset="0"/>
              <a:cs typeface="Times New Roman" panose="02020603050405020304" pitchFamily="18" charset="0"/>
            </a:endParaRPr>
          </a:p>
          <a:p>
            <a:pPr marL="685800">
              <a:lnSpc>
                <a:spcPct val="107000"/>
              </a:lnSpc>
              <a:spcAft>
                <a:spcPts val="800"/>
              </a:spcAft>
            </a:pPr>
            <a:r>
              <a:rPr lang="lt-LT" sz="8000" dirty="0">
                <a:effectLst/>
                <a:latin typeface="Times New Roman" panose="02020603050405020304" pitchFamily="18" charset="0"/>
                <a:ea typeface="Times New Roman" panose="02020603050405020304" pitchFamily="18" charset="0"/>
                <a:cs typeface="Times New Roman" panose="02020603050405020304" pitchFamily="18" charset="0"/>
              </a:rPr>
              <a:t>Linksma bendrauti.</a:t>
            </a:r>
            <a:endParaRPr lang="lt-LT" sz="8000" dirty="0">
              <a:effectLst/>
              <a:latin typeface="Times New Roman" panose="02020603050405020304" pitchFamily="18" charset="0"/>
              <a:ea typeface="Calibri" panose="020F0502020204030204" pitchFamily="34" charset="0"/>
              <a:cs typeface="Times New Roman" panose="02020603050405020304" pitchFamily="18" charset="0"/>
            </a:endParaRPr>
          </a:p>
          <a:p>
            <a:pPr marL="685800">
              <a:lnSpc>
                <a:spcPct val="107000"/>
              </a:lnSpc>
              <a:spcAft>
                <a:spcPts val="800"/>
              </a:spcAft>
            </a:pPr>
            <a:r>
              <a:rPr lang="lt-LT" sz="8000" dirty="0">
                <a:effectLst/>
                <a:latin typeface="Times New Roman" panose="02020603050405020304" pitchFamily="18" charset="0"/>
                <a:ea typeface="Times New Roman" panose="02020603050405020304" pitchFamily="18" charset="0"/>
                <a:cs typeface="Times New Roman" panose="02020603050405020304" pitchFamily="18" charset="0"/>
              </a:rPr>
              <a:t>Viskas puiku.</a:t>
            </a:r>
            <a:endParaRPr lang="lt-LT" sz="8000" dirty="0">
              <a:effectLst/>
              <a:latin typeface="Times New Roman" panose="02020603050405020304" pitchFamily="18" charset="0"/>
              <a:ea typeface="Calibri" panose="020F0502020204030204" pitchFamily="34" charset="0"/>
              <a:cs typeface="Times New Roman" panose="02020603050405020304" pitchFamily="18" charset="0"/>
            </a:endParaRPr>
          </a:p>
          <a:p>
            <a:pPr marL="685800">
              <a:lnSpc>
                <a:spcPct val="107000"/>
              </a:lnSpc>
              <a:spcAft>
                <a:spcPts val="800"/>
              </a:spcAft>
            </a:pPr>
            <a:r>
              <a:rPr lang="lt-LT" sz="8000" dirty="0">
                <a:effectLst/>
                <a:latin typeface="Times New Roman" panose="02020603050405020304" pitchFamily="18" charset="0"/>
                <a:ea typeface="Times New Roman" panose="02020603050405020304" pitchFamily="18" charset="0"/>
                <a:cs typeface="Times New Roman" panose="02020603050405020304" pitchFamily="18" charset="0"/>
              </a:rPr>
              <a:t>Susiradau naujų draugų.</a:t>
            </a:r>
            <a:endParaRPr lang="lt-LT" sz="8000" dirty="0">
              <a:effectLst/>
              <a:latin typeface="Times New Roman" panose="02020603050405020304" pitchFamily="18" charset="0"/>
              <a:ea typeface="Calibri" panose="020F0502020204030204" pitchFamily="34" charset="0"/>
              <a:cs typeface="Times New Roman" panose="02020603050405020304" pitchFamily="18" charset="0"/>
            </a:endParaRPr>
          </a:p>
          <a:p>
            <a:pPr marL="685800">
              <a:lnSpc>
                <a:spcPct val="107000"/>
              </a:lnSpc>
              <a:spcAft>
                <a:spcPts val="800"/>
              </a:spcAft>
            </a:pPr>
            <a:r>
              <a:rPr lang="lt-LT" sz="8000" dirty="0">
                <a:effectLst/>
                <a:latin typeface="Times New Roman" panose="02020603050405020304" pitchFamily="18" charset="0"/>
                <a:ea typeface="Times New Roman" panose="02020603050405020304" pitchFamily="18" charset="0"/>
                <a:cs typeface="Times New Roman" panose="02020603050405020304" pitchFamily="18" charset="0"/>
              </a:rPr>
              <a:t>Klasiokai neatstumia.</a:t>
            </a:r>
            <a:endParaRPr lang="lt-LT" sz="8000" dirty="0">
              <a:effectLst/>
              <a:latin typeface="Times New Roman" panose="02020603050405020304" pitchFamily="18" charset="0"/>
              <a:ea typeface="Calibri" panose="020F0502020204030204" pitchFamily="34" charset="0"/>
              <a:cs typeface="Times New Roman" panose="02020603050405020304" pitchFamily="18" charset="0"/>
            </a:endParaRPr>
          </a:p>
          <a:p>
            <a:pPr marL="685800">
              <a:lnSpc>
                <a:spcPct val="107000"/>
              </a:lnSpc>
              <a:spcAft>
                <a:spcPts val="800"/>
              </a:spcAft>
            </a:pPr>
            <a:r>
              <a:rPr lang="lt-LT" sz="8000" dirty="0">
                <a:effectLst/>
                <a:latin typeface="Times New Roman" panose="02020603050405020304" pitchFamily="18" charset="0"/>
                <a:ea typeface="Times New Roman" panose="02020603050405020304" pitchFamily="18" charset="0"/>
                <a:cs typeface="Times New Roman" panose="02020603050405020304" pitchFamily="18" charset="0"/>
              </a:rPr>
              <a:t>Visi labai draugiški ir priimantys.</a:t>
            </a:r>
            <a:endParaRPr lang="lt-LT" sz="8000" dirty="0">
              <a:effectLst/>
              <a:latin typeface="Times New Roman" panose="02020603050405020304" pitchFamily="18" charset="0"/>
              <a:ea typeface="Calibri" panose="020F0502020204030204" pitchFamily="34" charset="0"/>
              <a:cs typeface="Times New Roman" panose="02020603050405020304" pitchFamily="18" charset="0"/>
            </a:endParaRPr>
          </a:p>
          <a:p>
            <a:pPr marL="685800">
              <a:lnSpc>
                <a:spcPct val="107000"/>
              </a:lnSpc>
              <a:spcAft>
                <a:spcPts val="800"/>
              </a:spcAft>
            </a:pPr>
            <a:r>
              <a:rPr lang="lt-LT" sz="8000" dirty="0">
                <a:effectLst/>
                <a:latin typeface="Times New Roman" panose="02020603050405020304" pitchFamily="18" charset="0"/>
                <a:ea typeface="Times New Roman" panose="02020603050405020304" pitchFamily="18" charset="0"/>
                <a:cs typeface="Times New Roman" panose="02020603050405020304" pitchFamily="18" charset="0"/>
              </a:rPr>
              <a:t>Geras draugų ratas.</a:t>
            </a:r>
            <a:endParaRPr lang="lt-LT" sz="8000" dirty="0">
              <a:effectLst/>
              <a:latin typeface="Times New Roman" panose="02020603050405020304" pitchFamily="18" charset="0"/>
              <a:ea typeface="Calibri" panose="020F0502020204030204" pitchFamily="34" charset="0"/>
              <a:cs typeface="Times New Roman" panose="02020603050405020304" pitchFamily="18" charset="0"/>
            </a:endParaRPr>
          </a:p>
          <a:p>
            <a:pPr marL="685800">
              <a:lnSpc>
                <a:spcPct val="107000"/>
              </a:lnSpc>
              <a:spcAft>
                <a:spcPts val="800"/>
              </a:spcAft>
            </a:pPr>
            <a:r>
              <a:rPr lang="lt-LT" sz="8000" dirty="0">
                <a:effectLst/>
                <a:latin typeface="Times New Roman" panose="02020603050405020304" pitchFamily="18" charset="0"/>
                <a:ea typeface="Times New Roman" panose="02020603050405020304" pitchFamily="18" charset="0"/>
                <a:cs typeface="Times New Roman" panose="02020603050405020304" pitchFamily="18" charset="0"/>
              </a:rPr>
              <a:t>Vienas kitam padeda.</a:t>
            </a:r>
            <a:endParaRPr lang="lt-LT" sz="8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lt-LT" dirty="0"/>
          </a:p>
        </p:txBody>
      </p:sp>
    </p:spTree>
    <p:extLst>
      <p:ext uri="{BB962C8B-B14F-4D97-AF65-F5344CB8AC3E}">
        <p14:creationId xmlns:p14="http://schemas.microsoft.com/office/powerpoint/2010/main" val="41334047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E96E5FE-AFB0-4271-965A-AF397254DC41}"/>
              </a:ext>
            </a:extLst>
          </p:cNvPr>
          <p:cNvSpPr>
            <a:spLocks noGrp="1"/>
          </p:cNvSpPr>
          <p:nvPr>
            <p:ph type="title"/>
          </p:nvPr>
        </p:nvSpPr>
        <p:spPr/>
        <p:txBody>
          <a:bodyPr/>
          <a:lstStyle/>
          <a:p>
            <a:r>
              <a:rPr lang="lt-LT" dirty="0"/>
              <a:t>Manau, gerai, nes...</a:t>
            </a:r>
          </a:p>
        </p:txBody>
      </p:sp>
      <p:sp>
        <p:nvSpPr>
          <p:cNvPr id="3" name="Turinio vietos rezervavimo ženklas 2">
            <a:extLst>
              <a:ext uri="{FF2B5EF4-FFF2-40B4-BE49-F238E27FC236}">
                <a16:creationId xmlns:a16="http://schemas.microsoft.com/office/drawing/2014/main" id="{2F6D0023-4C75-46C3-BA90-B85D4269AA84}"/>
              </a:ext>
            </a:extLst>
          </p:cNvPr>
          <p:cNvSpPr>
            <a:spLocks noGrp="1"/>
          </p:cNvSpPr>
          <p:nvPr>
            <p:ph idx="1"/>
          </p:nvPr>
        </p:nvSpPr>
        <p:spPr>
          <a:xfrm>
            <a:off x="1103312" y="1258957"/>
            <a:ext cx="8946541" cy="4989443"/>
          </a:xfrm>
        </p:spPr>
        <p:txBody>
          <a:bodyPr>
            <a:normAutofit/>
          </a:bodyPr>
          <a:lstStyle/>
          <a:p>
            <a:pPr marL="685800">
              <a:lnSpc>
                <a:spcPct val="107000"/>
              </a:lnSpc>
              <a:spcAft>
                <a:spcPts val="800"/>
              </a:spcAft>
            </a:pP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Jauku.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685800">
              <a:lnSpc>
                <a:spcPct val="107000"/>
              </a:lnSpc>
              <a:spcAft>
                <a:spcPts val="800"/>
              </a:spcAft>
            </a:pP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Visi yra draugiški ir palaiko.</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685800">
              <a:lnSpc>
                <a:spcPct val="107000"/>
              </a:lnSpc>
              <a:spcAft>
                <a:spcPts val="800"/>
              </a:spcAft>
            </a:pP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Nei tyčiojasi, nei kabinėjasi, bet draugų beveik neturiu.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685800">
              <a:lnSpc>
                <a:spcPct val="107000"/>
              </a:lnSpc>
              <a:spcAft>
                <a:spcPts val="800"/>
              </a:spcAft>
            </a:pP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Dar nepažįstu visų, bet su visais gerai sutariu.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685800">
              <a:lnSpc>
                <a:spcPct val="107000"/>
              </a:lnSpc>
              <a:spcAft>
                <a:spcPts val="800"/>
              </a:spcAft>
            </a:pP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Su visais stengiuosi sutarti.</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685800">
              <a:lnSpc>
                <a:spcPct val="107000"/>
              </a:lnSpc>
              <a:spcAft>
                <a:spcPts val="800"/>
              </a:spcAft>
            </a:pP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Supratingi.</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685800">
              <a:lnSpc>
                <a:spcPct val="107000"/>
              </a:lnSpc>
              <a:spcAft>
                <a:spcPts val="800"/>
              </a:spcAft>
            </a:pP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Žmonės šioje mokykloje yra padorūs.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685800">
              <a:lnSpc>
                <a:spcPct val="107000"/>
              </a:lnSpc>
              <a:spcAft>
                <a:spcPts val="800"/>
              </a:spcAft>
            </a:pP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Visi gerai sutariam.</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lt-LT" dirty="0"/>
          </a:p>
        </p:txBody>
      </p:sp>
    </p:spTree>
    <p:extLst>
      <p:ext uri="{BB962C8B-B14F-4D97-AF65-F5344CB8AC3E}">
        <p14:creationId xmlns:p14="http://schemas.microsoft.com/office/powerpoint/2010/main" val="29347551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6798111-A628-467B-B22B-3DAE6B5321D1}"/>
              </a:ext>
            </a:extLst>
          </p:cNvPr>
          <p:cNvSpPr>
            <a:spLocks noGrp="1"/>
          </p:cNvSpPr>
          <p:nvPr>
            <p:ph type="title"/>
          </p:nvPr>
        </p:nvSpPr>
        <p:spPr/>
        <p:txBody>
          <a:bodyPr/>
          <a:lstStyle/>
          <a:p>
            <a:r>
              <a:rPr lang="lt-LT" dirty="0"/>
              <a:t>Nelabai, nes...</a:t>
            </a:r>
          </a:p>
        </p:txBody>
      </p:sp>
      <p:sp>
        <p:nvSpPr>
          <p:cNvPr id="3" name="Turinio vietos rezervavimo ženklas 2">
            <a:extLst>
              <a:ext uri="{FF2B5EF4-FFF2-40B4-BE49-F238E27FC236}">
                <a16:creationId xmlns:a16="http://schemas.microsoft.com/office/drawing/2014/main" id="{9BC42628-7129-47D5-8388-28EDEAA40B84}"/>
              </a:ext>
            </a:extLst>
          </p:cNvPr>
          <p:cNvSpPr>
            <a:spLocks noGrp="1"/>
          </p:cNvSpPr>
          <p:nvPr>
            <p:ph idx="1"/>
          </p:nvPr>
        </p:nvSpPr>
        <p:spPr/>
        <p:txBody>
          <a:bodyPr/>
          <a:lstStyle/>
          <a:p>
            <a:pPr marL="685800">
              <a:lnSpc>
                <a:spcPct val="107000"/>
              </a:lnSpc>
              <a:spcAft>
                <a:spcPts val="800"/>
              </a:spcAft>
            </a:pP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Jau tyčiojasi iš manęs ir specialybės.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685800">
              <a:lnSpc>
                <a:spcPct val="107000"/>
              </a:lnSpc>
              <a:spcAft>
                <a:spcPts val="800"/>
              </a:spcAft>
            </a:pP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Man sunku pasitikėti žmonėmis.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685800">
              <a:lnSpc>
                <a:spcPct val="107000"/>
              </a:lnSpc>
              <a:spcAft>
                <a:spcPts val="800"/>
              </a:spcAft>
            </a:pP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Dar nelabai pritapau ir jaučiu, kad nepritampu. </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685800">
              <a:lnSpc>
                <a:spcPct val="107000"/>
              </a:lnSpc>
              <a:spcAft>
                <a:spcPts val="800"/>
              </a:spcAft>
            </a:pP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Nemoku.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lt-LT" dirty="0"/>
          </a:p>
        </p:txBody>
      </p:sp>
    </p:spTree>
    <p:extLst>
      <p:ext uri="{BB962C8B-B14F-4D97-AF65-F5344CB8AC3E}">
        <p14:creationId xmlns:p14="http://schemas.microsoft.com/office/powerpoint/2010/main" val="36655593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B8CF933-73C4-0525-AA66-6D03FF2FF5A7}"/>
              </a:ext>
            </a:extLst>
          </p:cNvPr>
          <p:cNvSpPr>
            <a:spLocks noGrp="1"/>
          </p:cNvSpPr>
          <p:nvPr>
            <p:ph type="title"/>
          </p:nvPr>
        </p:nvSpPr>
        <p:spPr/>
        <p:txBody>
          <a:bodyPr/>
          <a:lstStyle/>
          <a:p>
            <a:r>
              <a:rPr lang="lt-LT" sz="3600" dirty="0">
                <a:effectLst/>
                <a:ea typeface="Calibri" panose="020F0502020204030204" pitchFamily="34" charset="0"/>
                <a:cs typeface="Times New Roman" panose="02020603050405020304" pitchFamily="18" charset="0"/>
              </a:rPr>
              <a:t>Su kokiais sunkumais susiduriate mokykloje?</a:t>
            </a:r>
            <a:endParaRPr lang="lt-LT" sz="3600" dirty="0">
              <a:cs typeface="Times New Roman" panose="02020603050405020304" pitchFamily="18" charset="0"/>
            </a:endParaRPr>
          </a:p>
        </p:txBody>
      </p:sp>
      <p:graphicFrame>
        <p:nvGraphicFramePr>
          <p:cNvPr id="6" name="Content Placeholder 5">
            <a:extLst>
              <a:ext uri="{FF2B5EF4-FFF2-40B4-BE49-F238E27FC236}">
                <a16:creationId xmlns:a16="http://schemas.microsoft.com/office/drawing/2014/main" id="{9ABE1331-BB87-C8EB-B590-5C929E2D769A}"/>
              </a:ext>
            </a:extLst>
          </p:cNvPr>
          <p:cNvGraphicFramePr>
            <a:graphicFrameLocks noGrp="1"/>
          </p:cNvGraphicFramePr>
          <p:nvPr>
            <p:ph idx="1"/>
            <p:extLst>
              <p:ext uri="{D42A27DB-BD31-4B8C-83A1-F6EECF244321}">
                <p14:modId xmlns:p14="http://schemas.microsoft.com/office/powerpoint/2010/main" val="29128738"/>
              </p:ext>
            </p:extLst>
          </p:nvPr>
        </p:nvGraphicFramePr>
        <p:xfrm>
          <a:off x="1190625" y="2028826"/>
          <a:ext cx="10144125" cy="3912577"/>
        </p:xfrm>
        <a:graphic>
          <a:graphicData uri="http://schemas.openxmlformats.org/drawingml/2006/table">
            <a:tbl>
              <a:tblPr firstRow="1" firstCol="1" bandRow="1">
                <a:tableStyleId>{5C22544A-7EE6-4342-B048-85BDC9FD1C3A}</a:tableStyleId>
              </a:tblPr>
              <a:tblGrid>
                <a:gridCol w="8022974">
                  <a:extLst>
                    <a:ext uri="{9D8B030D-6E8A-4147-A177-3AD203B41FA5}">
                      <a16:colId xmlns:a16="http://schemas.microsoft.com/office/drawing/2014/main" val="157966359"/>
                    </a:ext>
                  </a:extLst>
                </a:gridCol>
                <a:gridCol w="2121151">
                  <a:extLst>
                    <a:ext uri="{9D8B030D-6E8A-4147-A177-3AD203B41FA5}">
                      <a16:colId xmlns:a16="http://schemas.microsoft.com/office/drawing/2014/main" val="3583471963"/>
                    </a:ext>
                  </a:extLst>
                </a:gridCol>
              </a:tblGrid>
              <a:tr h="837085">
                <a:tc>
                  <a:txBody>
                    <a:bodyPr/>
                    <a:lstStyle/>
                    <a:p>
                      <a:pPr>
                        <a:lnSpc>
                          <a:spcPct val="107000"/>
                        </a:lnSpc>
                        <a:spcAft>
                          <a:spcPts val="800"/>
                        </a:spcAft>
                      </a:pP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en-GB" sz="2800" b="0" dirty="0" err="1">
                          <a:effectLst/>
                          <a:latin typeface="+mj-lt"/>
                          <a:cs typeface="Times New Roman" panose="02020603050405020304" pitchFamily="18" charset="0"/>
                        </a:rPr>
                        <a:t>Mokinių</a:t>
                      </a:r>
                      <a:r>
                        <a:rPr lang="en-GB" sz="2800" b="0" dirty="0">
                          <a:effectLst/>
                          <a:latin typeface="+mj-lt"/>
                          <a:cs typeface="Times New Roman" panose="02020603050405020304" pitchFamily="18" charset="0"/>
                        </a:rPr>
                        <a:t> </a:t>
                      </a:r>
                      <a:r>
                        <a:rPr lang="en-GB" sz="2800" b="0" dirty="0" err="1">
                          <a:effectLst/>
                          <a:latin typeface="+mj-lt"/>
                          <a:cs typeface="Times New Roman" panose="02020603050405020304" pitchFamily="18" charset="0"/>
                        </a:rPr>
                        <a:t>skaičius</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195121281"/>
                  </a:ext>
                </a:extLst>
              </a:tr>
              <a:tr h="433527">
                <a:tc>
                  <a:txBody>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lang="lt-LT" sz="2800" b="0" dirty="0">
                          <a:effectLst/>
                          <a:latin typeface="+mj-lt"/>
                          <a:ea typeface="Calibri" panose="020F0502020204030204" pitchFamily="34" charset="0"/>
                          <a:cs typeface="Times New Roman" panose="02020603050405020304" pitchFamily="18" charset="0"/>
                        </a:rPr>
                        <a:t>Sunku mokytis bendrųjų dalykų</a:t>
                      </a:r>
                    </a:p>
                  </a:txBody>
                  <a:tcPr marL="68580" marR="68580" marT="0" marB="0" anchor="b"/>
                </a:tc>
                <a:tc>
                  <a:txBody>
                    <a:bodyPr/>
                    <a:lstStyle/>
                    <a:p>
                      <a:pPr marL="0" marR="0" lvl="0" indent="0" algn="r" defTabSz="457200" rtl="0" eaLnBrk="1" fontAlgn="auto" latinLnBrk="0" hangingPunct="1">
                        <a:lnSpc>
                          <a:spcPct val="107000"/>
                        </a:lnSpc>
                        <a:spcBef>
                          <a:spcPts val="0"/>
                        </a:spcBef>
                        <a:spcAft>
                          <a:spcPts val="800"/>
                        </a:spcAft>
                        <a:buClrTx/>
                        <a:buSzTx/>
                        <a:buFontTx/>
                        <a:buNone/>
                        <a:tabLst/>
                        <a:defRPr/>
                      </a:pPr>
                      <a:r>
                        <a:rPr lang="lt-LT" sz="2800" b="0" kern="1200" dirty="0">
                          <a:solidFill>
                            <a:schemeClr val="dk1"/>
                          </a:solidFill>
                          <a:effectLst/>
                          <a:latin typeface="+mj-lt"/>
                          <a:ea typeface="Calibri" panose="020F0502020204030204" pitchFamily="34" charset="0"/>
                          <a:cs typeface="Times New Roman" panose="02020603050405020304" pitchFamily="18" charset="0"/>
                        </a:rPr>
                        <a:t>(10)</a:t>
                      </a:r>
                      <a:r>
                        <a:rPr lang="en-GB" sz="2800" b="0" kern="1200" dirty="0">
                          <a:solidFill>
                            <a:schemeClr val="dk1"/>
                          </a:solidFill>
                          <a:effectLst/>
                          <a:latin typeface="+mj-lt"/>
                          <a:ea typeface="Calibri" panose="020F0502020204030204" pitchFamily="34" charset="0"/>
                          <a:cs typeface="Times New Roman" panose="02020603050405020304" pitchFamily="18" charset="0"/>
                        </a:rPr>
                        <a:t>2</a:t>
                      </a:r>
                      <a:r>
                        <a:rPr lang="lt-LT" sz="2800" b="0" kern="1200" dirty="0">
                          <a:solidFill>
                            <a:schemeClr val="dk1"/>
                          </a:solidFill>
                          <a:effectLst/>
                          <a:latin typeface="+mj-lt"/>
                          <a:ea typeface="Calibri" panose="020F0502020204030204" pitchFamily="34" charset="0"/>
                          <a:cs typeface="Times New Roman" panose="02020603050405020304" pitchFamily="18" charset="0"/>
                        </a:rPr>
                        <a:t>2</a:t>
                      </a:r>
                      <a:r>
                        <a:rPr lang="en-GB" sz="2800" b="0" kern="1200" dirty="0">
                          <a:solidFill>
                            <a:schemeClr val="dk1"/>
                          </a:solidFill>
                          <a:effectLst/>
                          <a:latin typeface="+mj-lt"/>
                          <a:ea typeface="Calibri" panose="020F0502020204030204" pitchFamily="34" charset="0"/>
                          <a:cs typeface="Times New Roman" panose="02020603050405020304" pitchFamily="18" charset="0"/>
                        </a:rPr>
                        <a:t>%</a:t>
                      </a:r>
                      <a:endParaRPr lang="lt-LT" sz="2800" b="0" kern="1200" dirty="0">
                        <a:solidFill>
                          <a:schemeClr val="dk1"/>
                        </a:solidFill>
                        <a:effectLst/>
                        <a:latin typeface="+mj-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338200086"/>
                  </a:ext>
                </a:extLst>
              </a:tr>
              <a:tr h="433527">
                <a:tc>
                  <a:txBody>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lang="lt-LT" sz="2800" b="0" kern="1200" dirty="0">
                          <a:solidFill>
                            <a:schemeClr val="lt1"/>
                          </a:solidFill>
                          <a:effectLst/>
                          <a:latin typeface="+mj-lt"/>
                          <a:ea typeface="Calibri" panose="020F0502020204030204" pitchFamily="34" charset="0"/>
                          <a:cs typeface="Times New Roman" panose="02020603050405020304" pitchFamily="18" charset="0"/>
                        </a:rPr>
                        <a:t>Sunku muzikinė dalis</a:t>
                      </a:r>
                    </a:p>
                  </a:txBody>
                  <a:tcPr marL="68580" marR="68580" marT="0" marB="0" anchor="b"/>
                </a:tc>
                <a:tc>
                  <a:txBody>
                    <a:bodyPr/>
                    <a:lstStyle/>
                    <a:p>
                      <a:pPr algn="r">
                        <a:lnSpc>
                          <a:spcPct val="107000"/>
                        </a:lnSpc>
                        <a:spcAft>
                          <a:spcPts val="800"/>
                        </a:spcAft>
                      </a:pPr>
                      <a:r>
                        <a:rPr lang="lt-LT" sz="2800" b="0" dirty="0">
                          <a:effectLst/>
                          <a:latin typeface="+mj-lt"/>
                          <a:ea typeface="Calibri" panose="020F0502020204030204" pitchFamily="34" charset="0"/>
                          <a:cs typeface="Times New Roman" panose="02020603050405020304" pitchFamily="18" charset="0"/>
                        </a:rPr>
                        <a:t>(9)20</a:t>
                      </a:r>
                      <a:r>
                        <a:rPr lang="en-GB" sz="2800" b="0" dirty="0">
                          <a:effectLst/>
                          <a:latin typeface="+mj-lt"/>
                          <a:ea typeface="Calibri" panose="020F0502020204030204" pitchFamily="34" charset="0"/>
                          <a:cs typeface="Times New Roman" panose="02020603050405020304" pitchFamily="18" charset="0"/>
                        </a:rPr>
                        <a:t>%</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28312973"/>
                  </a:ext>
                </a:extLst>
              </a:tr>
              <a:tr h="433527">
                <a:tc>
                  <a:txBody>
                    <a:bodyPr/>
                    <a:lstStyle/>
                    <a:p>
                      <a:pPr>
                        <a:lnSpc>
                          <a:spcPct val="107000"/>
                        </a:lnSpc>
                        <a:spcAft>
                          <a:spcPts val="800"/>
                        </a:spcAft>
                      </a:pPr>
                      <a:r>
                        <a:rPr lang="lt-LT" sz="2800" b="0" dirty="0">
                          <a:effectLst/>
                          <a:latin typeface="+mj-lt"/>
                          <a:ea typeface="Calibri" panose="020F0502020204030204" pitchFamily="34" charset="0"/>
                          <a:cs typeface="Times New Roman" panose="02020603050405020304" pitchFamily="18" charset="0"/>
                        </a:rPr>
                        <a:t>Sunku suprasti tvarką ir taisykles</a:t>
                      </a:r>
                    </a:p>
                  </a:txBody>
                  <a:tcPr marL="68580" marR="68580" marT="0" marB="0" anchor="b"/>
                </a:tc>
                <a:tc>
                  <a:txBody>
                    <a:bodyPr/>
                    <a:lstStyle/>
                    <a:p>
                      <a:pPr algn="r">
                        <a:lnSpc>
                          <a:spcPct val="107000"/>
                        </a:lnSpc>
                        <a:spcAft>
                          <a:spcPts val="800"/>
                        </a:spcAft>
                      </a:pPr>
                      <a:r>
                        <a:rPr lang="lt-LT" sz="2800" b="0" dirty="0">
                          <a:effectLst/>
                          <a:latin typeface="+mj-lt"/>
                          <a:cs typeface="Times New Roman" panose="02020603050405020304" pitchFamily="18" charset="0"/>
                        </a:rPr>
                        <a:t>(5)11</a:t>
                      </a:r>
                      <a:r>
                        <a:rPr lang="en-GB" sz="2800" b="0" dirty="0">
                          <a:effectLst/>
                          <a:latin typeface="+mj-lt"/>
                          <a:cs typeface="Times New Roman" panose="02020603050405020304" pitchFamily="18" charset="0"/>
                        </a:rPr>
                        <a:t>%</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72450326"/>
                  </a:ext>
                </a:extLst>
              </a:tr>
              <a:tr h="433527">
                <a:tc>
                  <a:txBody>
                    <a:bodyPr/>
                    <a:lstStyle/>
                    <a:p>
                      <a:pPr>
                        <a:lnSpc>
                          <a:spcPct val="107000"/>
                        </a:lnSpc>
                        <a:spcAft>
                          <a:spcPts val="800"/>
                        </a:spcAft>
                      </a:pPr>
                      <a:r>
                        <a:rPr lang="lt-LT" sz="2800" b="0" dirty="0">
                          <a:effectLst/>
                          <a:latin typeface="+mj-lt"/>
                          <a:ea typeface="Calibri" panose="020F0502020204030204" pitchFamily="34" charset="0"/>
                          <a:cs typeface="Times New Roman" panose="02020603050405020304" pitchFamily="18" charset="0"/>
                        </a:rPr>
                        <a:t>Sunku bendrauti ir susirasti draugų</a:t>
                      </a:r>
                    </a:p>
                  </a:txBody>
                  <a:tcPr marL="68580" marR="68580" marT="0" marB="0" anchor="b"/>
                </a:tc>
                <a:tc>
                  <a:txBody>
                    <a:bodyPr/>
                    <a:lstStyle/>
                    <a:p>
                      <a:pPr algn="r">
                        <a:lnSpc>
                          <a:spcPct val="107000"/>
                        </a:lnSpc>
                        <a:spcAft>
                          <a:spcPts val="800"/>
                        </a:spcAft>
                      </a:pPr>
                      <a:r>
                        <a:rPr lang="lt-LT" sz="2800" b="0" kern="1200" dirty="0">
                          <a:solidFill>
                            <a:schemeClr val="dk1"/>
                          </a:solidFill>
                          <a:effectLst/>
                          <a:latin typeface="+mj-lt"/>
                          <a:ea typeface="+mn-ea"/>
                          <a:cs typeface="Times New Roman" panose="02020603050405020304" pitchFamily="18" charset="0"/>
                        </a:rPr>
                        <a:t>(5)11</a:t>
                      </a:r>
                      <a:r>
                        <a:rPr lang="en-GB" sz="2800" b="0" kern="1200" dirty="0">
                          <a:solidFill>
                            <a:schemeClr val="dk1"/>
                          </a:solidFill>
                          <a:effectLst/>
                          <a:latin typeface="+mj-lt"/>
                          <a:ea typeface="+mn-ea"/>
                          <a:cs typeface="Times New Roman" panose="02020603050405020304" pitchFamily="18" charset="0"/>
                        </a:rPr>
                        <a:t>%</a:t>
                      </a:r>
                      <a:endParaRPr lang="lt-LT" sz="2800" b="0" kern="1200" dirty="0">
                        <a:solidFill>
                          <a:schemeClr val="dk1"/>
                        </a:solidFill>
                        <a:effectLst/>
                        <a:latin typeface="+mj-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27151589"/>
                  </a:ext>
                </a:extLst>
              </a:tr>
              <a:tr h="433527">
                <a:tc>
                  <a:txBody>
                    <a:bodyPr/>
                    <a:lstStyle/>
                    <a:p>
                      <a:pPr>
                        <a:lnSpc>
                          <a:spcPct val="107000"/>
                        </a:lnSpc>
                        <a:spcAft>
                          <a:spcPts val="800"/>
                        </a:spcAft>
                      </a:pPr>
                      <a:r>
                        <a:rPr lang="lt-LT" sz="2800" b="0" dirty="0">
                          <a:effectLst/>
                          <a:latin typeface="+mj-lt"/>
                          <a:ea typeface="Calibri" panose="020F0502020204030204" pitchFamily="34" charset="0"/>
                          <a:cs typeface="Times New Roman" panose="02020603050405020304" pitchFamily="18" charset="0"/>
                        </a:rPr>
                        <a:t>Sunku</a:t>
                      </a:r>
                      <a:r>
                        <a:rPr lang="en-GB" sz="2800" b="0" dirty="0">
                          <a:effectLst/>
                          <a:latin typeface="+mj-lt"/>
                          <a:ea typeface="Calibri" panose="020F0502020204030204" pitchFamily="34" charset="0"/>
                          <a:cs typeface="Times New Roman" panose="02020603050405020304" pitchFamily="18" charset="0"/>
                        </a:rPr>
                        <a:t>m</a:t>
                      </a:r>
                      <a:r>
                        <a:rPr lang="lt-LT" sz="2800" b="0" dirty="0">
                          <a:effectLst/>
                          <a:latin typeface="+mj-lt"/>
                          <a:ea typeface="Calibri" panose="020F0502020204030204" pitchFamily="34" charset="0"/>
                          <a:cs typeface="Times New Roman" panose="02020603050405020304" pitchFamily="18" charset="0"/>
                        </a:rPr>
                        <a:t>ų neturiu</a:t>
                      </a:r>
                    </a:p>
                  </a:txBody>
                  <a:tcPr marL="68580" marR="68580" marT="0" marB="0" anchor="b"/>
                </a:tc>
                <a:tc>
                  <a:txBody>
                    <a:bodyPr/>
                    <a:lstStyle/>
                    <a:p>
                      <a:pPr algn="r">
                        <a:lnSpc>
                          <a:spcPct val="107000"/>
                        </a:lnSpc>
                        <a:spcAft>
                          <a:spcPts val="800"/>
                        </a:spcAft>
                      </a:pPr>
                      <a:r>
                        <a:rPr lang="lt-LT" sz="2800" b="0" kern="1200" dirty="0">
                          <a:solidFill>
                            <a:schemeClr val="dk1"/>
                          </a:solidFill>
                          <a:effectLst/>
                          <a:latin typeface="+mj-lt"/>
                          <a:ea typeface="+mn-ea"/>
                          <a:cs typeface="Times New Roman" panose="02020603050405020304" pitchFamily="18" charset="0"/>
                        </a:rPr>
                        <a:t>(5)11</a:t>
                      </a:r>
                      <a:r>
                        <a:rPr lang="en-GB" sz="2800" b="0" kern="1200" dirty="0">
                          <a:solidFill>
                            <a:schemeClr val="dk1"/>
                          </a:solidFill>
                          <a:effectLst/>
                          <a:latin typeface="+mj-lt"/>
                          <a:ea typeface="+mn-ea"/>
                          <a:cs typeface="Times New Roman" panose="02020603050405020304" pitchFamily="18" charset="0"/>
                        </a:rPr>
                        <a:t>%</a:t>
                      </a:r>
                      <a:endParaRPr lang="lt-LT" sz="2800" b="0" kern="1200" dirty="0">
                        <a:solidFill>
                          <a:schemeClr val="dk1"/>
                        </a:solidFill>
                        <a:effectLst/>
                        <a:latin typeface="+mj-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54725206"/>
                  </a:ext>
                </a:extLst>
              </a:tr>
              <a:tr h="433527">
                <a:tc>
                  <a:txBody>
                    <a:bodyPr/>
                    <a:lstStyle/>
                    <a:p>
                      <a:pPr>
                        <a:lnSpc>
                          <a:spcPct val="107000"/>
                        </a:lnSpc>
                        <a:spcAft>
                          <a:spcPts val="800"/>
                        </a:spcAft>
                      </a:pPr>
                      <a:r>
                        <a:rPr lang="lt-LT" sz="2800" b="0" dirty="0">
                          <a:effectLst/>
                          <a:latin typeface="+mj-lt"/>
                          <a:ea typeface="Calibri" panose="020F0502020204030204" pitchFamily="34" charset="0"/>
                          <a:cs typeface="Times New Roman" panose="02020603050405020304" pitchFamily="18" charset="0"/>
                        </a:rPr>
                        <a:t>Turiu kitų problemų</a:t>
                      </a:r>
                    </a:p>
                  </a:txBody>
                  <a:tcPr marL="68580" marR="68580" marT="0" marB="0" anchor="b"/>
                </a:tc>
                <a:tc>
                  <a:txBody>
                    <a:bodyPr/>
                    <a:lstStyle/>
                    <a:p>
                      <a:pPr algn="r">
                        <a:lnSpc>
                          <a:spcPct val="107000"/>
                        </a:lnSpc>
                        <a:spcAft>
                          <a:spcPts val="800"/>
                        </a:spcAft>
                      </a:pPr>
                      <a:r>
                        <a:rPr lang="lt-LT" sz="2800" b="0" kern="1200" dirty="0">
                          <a:solidFill>
                            <a:schemeClr val="dk1"/>
                          </a:solidFill>
                          <a:effectLst/>
                          <a:latin typeface="+mj-lt"/>
                          <a:ea typeface="+mn-ea"/>
                          <a:cs typeface="Times New Roman" panose="02020603050405020304" pitchFamily="18" charset="0"/>
                        </a:rPr>
                        <a:t>(5)11</a:t>
                      </a:r>
                      <a:r>
                        <a:rPr lang="en-GB" sz="2800" b="0" kern="1200" dirty="0">
                          <a:solidFill>
                            <a:schemeClr val="dk1"/>
                          </a:solidFill>
                          <a:effectLst/>
                          <a:latin typeface="+mj-lt"/>
                          <a:ea typeface="+mn-ea"/>
                          <a:cs typeface="Times New Roman" panose="02020603050405020304" pitchFamily="18" charset="0"/>
                        </a:rPr>
                        <a:t>%</a:t>
                      </a:r>
                      <a:endParaRPr lang="lt-LT" sz="2800" b="0" kern="1200" dirty="0">
                        <a:solidFill>
                          <a:schemeClr val="dk1"/>
                        </a:solidFill>
                        <a:effectLst/>
                        <a:latin typeface="+mj-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793763508"/>
                  </a:ext>
                </a:extLst>
              </a:tr>
              <a:tr h="433527">
                <a:tc>
                  <a:txBody>
                    <a:bodyPr/>
                    <a:lstStyle/>
                    <a:p>
                      <a:pPr>
                        <a:lnSpc>
                          <a:spcPct val="107000"/>
                        </a:lnSpc>
                        <a:spcAft>
                          <a:spcPts val="800"/>
                        </a:spcAft>
                      </a:pPr>
                      <a:r>
                        <a:rPr lang="lt-LT" sz="2800" b="0" dirty="0">
                          <a:effectLst/>
                          <a:latin typeface="+mj-lt"/>
                          <a:ea typeface="Calibri" panose="020F0502020204030204" pitchFamily="34" charset="0"/>
                          <a:cs typeface="Times New Roman" panose="02020603050405020304" pitchFamily="18" charset="0"/>
                        </a:rPr>
                        <a:t>Kita</a:t>
                      </a:r>
                    </a:p>
                  </a:txBody>
                  <a:tcPr marL="68580" marR="68580" marT="0" marB="0" anchor="b"/>
                </a:tc>
                <a:tc>
                  <a:txBody>
                    <a:bodyPr/>
                    <a:lstStyle/>
                    <a:p>
                      <a:pPr marL="0" marR="0" lvl="0" indent="0" algn="r" defTabSz="457200" rtl="0" eaLnBrk="1" fontAlgn="auto" latinLnBrk="0" hangingPunct="1">
                        <a:lnSpc>
                          <a:spcPct val="107000"/>
                        </a:lnSpc>
                        <a:spcBef>
                          <a:spcPts val="0"/>
                        </a:spcBef>
                        <a:spcAft>
                          <a:spcPts val="800"/>
                        </a:spcAft>
                        <a:buClrTx/>
                        <a:buSzTx/>
                        <a:buFontTx/>
                        <a:buNone/>
                        <a:tabLst/>
                        <a:defRPr/>
                      </a:pPr>
                      <a:r>
                        <a:rPr lang="lt-LT" sz="2800" b="0" kern="1200" dirty="0">
                          <a:solidFill>
                            <a:schemeClr val="dk1"/>
                          </a:solidFill>
                          <a:effectLst/>
                          <a:latin typeface="+mj-lt"/>
                          <a:ea typeface="Calibri" panose="020F0502020204030204" pitchFamily="34" charset="0"/>
                          <a:cs typeface="Times New Roman" panose="02020603050405020304" pitchFamily="18" charset="0"/>
                        </a:rPr>
                        <a:t>(10)</a:t>
                      </a:r>
                      <a:r>
                        <a:rPr lang="en-GB" sz="2800" b="0" kern="1200" dirty="0">
                          <a:solidFill>
                            <a:schemeClr val="dk1"/>
                          </a:solidFill>
                          <a:effectLst/>
                          <a:latin typeface="+mj-lt"/>
                          <a:ea typeface="Calibri" panose="020F0502020204030204" pitchFamily="34" charset="0"/>
                          <a:cs typeface="Times New Roman" panose="02020603050405020304" pitchFamily="18" charset="0"/>
                        </a:rPr>
                        <a:t>2</a:t>
                      </a:r>
                      <a:r>
                        <a:rPr lang="lt-LT" sz="2800" b="0" kern="1200" dirty="0">
                          <a:solidFill>
                            <a:schemeClr val="dk1"/>
                          </a:solidFill>
                          <a:effectLst/>
                          <a:latin typeface="+mj-lt"/>
                          <a:ea typeface="Calibri" panose="020F0502020204030204" pitchFamily="34" charset="0"/>
                          <a:cs typeface="Times New Roman" panose="02020603050405020304" pitchFamily="18" charset="0"/>
                        </a:rPr>
                        <a:t>2</a:t>
                      </a:r>
                      <a:r>
                        <a:rPr lang="en-GB" sz="2800" b="0" kern="1200" dirty="0">
                          <a:solidFill>
                            <a:schemeClr val="dk1"/>
                          </a:solidFill>
                          <a:effectLst/>
                          <a:latin typeface="+mj-lt"/>
                          <a:ea typeface="Calibri" panose="020F0502020204030204" pitchFamily="34" charset="0"/>
                          <a:cs typeface="Times New Roman" panose="02020603050405020304" pitchFamily="18" charset="0"/>
                        </a:rPr>
                        <a:t>%</a:t>
                      </a:r>
                      <a:endParaRPr lang="lt-LT" sz="2800" b="0" kern="1200" dirty="0">
                        <a:solidFill>
                          <a:schemeClr val="dk1"/>
                        </a:solidFill>
                        <a:effectLst/>
                        <a:latin typeface="+mj-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252673665"/>
                  </a:ext>
                </a:extLst>
              </a:tr>
            </a:tbl>
          </a:graphicData>
        </a:graphic>
      </p:graphicFrame>
    </p:spTree>
    <p:extLst>
      <p:ext uri="{BB962C8B-B14F-4D97-AF65-F5344CB8AC3E}">
        <p14:creationId xmlns:p14="http://schemas.microsoft.com/office/powerpoint/2010/main" val="649220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Tyrimo tikslai ir uždaviniai</a:t>
            </a:r>
            <a:endParaRPr lang="en-GB" dirty="0"/>
          </a:p>
        </p:txBody>
      </p:sp>
      <p:sp>
        <p:nvSpPr>
          <p:cNvPr id="3" name="Content Placeholder 2"/>
          <p:cNvSpPr>
            <a:spLocks noGrp="1"/>
          </p:cNvSpPr>
          <p:nvPr>
            <p:ph idx="1"/>
          </p:nvPr>
        </p:nvSpPr>
        <p:spPr/>
        <p:txBody>
          <a:bodyPr>
            <a:normAutofit/>
          </a:bodyPr>
          <a:lstStyle/>
          <a:p>
            <a:pPr marL="0" indent="0">
              <a:buNone/>
            </a:pPr>
            <a:r>
              <a:rPr lang="lt-LT" sz="2800" dirty="0">
                <a:latin typeface="Times New Roman" panose="02020603050405020304" pitchFamily="18" charset="0"/>
                <a:cs typeface="Times New Roman" panose="02020603050405020304" pitchFamily="18" charset="0"/>
              </a:rPr>
              <a:t>Tikslas:</a:t>
            </a:r>
          </a:p>
          <a:p>
            <a:r>
              <a:rPr lang="lt-LT" sz="2800" dirty="0">
                <a:latin typeface="Times New Roman" panose="02020603050405020304" pitchFamily="18" charset="0"/>
                <a:cs typeface="Times New Roman" panose="02020603050405020304" pitchFamily="18" charset="0"/>
              </a:rPr>
              <a:t>Įvertinti naujai įstojusių mokinių adaptaciją mokykloje.</a:t>
            </a:r>
          </a:p>
          <a:p>
            <a:pPr marL="0" indent="0">
              <a:buNone/>
            </a:pPr>
            <a:r>
              <a:rPr lang="lt-LT" sz="2800" dirty="0">
                <a:latin typeface="Times New Roman" panose="02020603050405020304" pitchFamily="18" charset="0"/>
                <a:cs typeface="Times New Roman" panose="02020603050405020304" pitchFamily="18" charset="0"/>
              </a:rPr>
              <a:t>Uždaviniai:</a:t>
            </a:r>
          </a:p>
          <a:p>
            <a:r>
              <a:rPr lang="lt-LT" sz="2800" dirty="0">
                <a:latin typeface="Times New Roman" panose="02020603050405020304" pitchFamily="18" charset="0"/>
                <a:cs typeface="Times New Roman" panose="02020603050405020304" pitchFamily="18" charset="0"/>
              </a:rPr>
              <a:t>Atlikti mokinių adaptacijos anketinį tyrimą.</a:t>
            </a:r>
          </a:p>
          <a:p>
            <a:r>
              <a:rPr lang="lt-LT" sz="2800" dirty="0">
                <a:latin typeface="Times New Roman" panose="02020603050405020304" pitchFamily="18" charset="0"/>
                <a:cs typeface="Times New Roman" panose="02020603050405020304" pitchFamily="18" charset="0"/>
              </a:rPr>
              <a:t>Atlikti rezultatų analizę.</a:t>
            </a:r>
          </a:p>
          <a:p>
            <a:r>
              <a:rPr lang="lt-LT" sz="2800" dirty="0">
                <a:latin typeface="Times New Roman" panose="02020603050405020304" pitchFamily="18" charset="0"/>
                <a:cs typeface="Times New Roman" panose="02020603050405020304" pitchFamily="18" charset="0"/>
              </a:rPr>
              <a:t>Pateikti išvadas.</a:t>
            </a:r>
          </a:p>
          <a:p>
            <a:r>
              <a:rPr lang="lt-LT" sz="2800" dirty="0">
                <a:latin typeface="Times New Roman" panose="02020603050405020304" pitchFamily="18" charset="0"/>
                <a:cs typeface="Times New Roman" panose="02020603050405020304" pitchFamily="18" charset="0"/>
              </a:rPr>
              <a:t>Parengti rekomendacijas.</a:t>
            </a: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98973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F4A56D6-C159-4334-9C57-E4BF62194300}"/>
              </a:ext>
            </a:extLst>
          </p:cNvPr>
          <p:cNvSpPr>
            <a:spLocks noGrp="1"/>
          </p:cNvSpPr>
          <p:nvPr>
            <p:ph type="title"/>
          </p:nvPr>
        </p:nvSpPr>
        <p:spPr/>
        <p:txBody>
          <a:bodyPr/>
          <a:lstStyle/>
          <a:p>
            <a:r>
              <a:rPr lang="en-GB" dirty="0" err="1"/>
              <a:t>Kiti</a:t>
            </a:r>
            <a:r>
              <a:rPr lang="en-GB" dirty="0"/>
              <a:t> </a:t>
            </a:r>
            <a:r>
              <a:rPr lang="en-GB" dirty="0" err="1"/>
              <a:t>atsakymai</a:t>
            </a:r>
            <a:r>
              <a:rPr lang="en-GB" dirty="0"/>
              <a:t> </a:t>
            </a:r>
            <a:r>
              <a:rPr lang="en-GB" dirty="0" err="1"/>
              <a:t>apie</a:t>
            </a:r>
            <a:r>
              <a:rPr lang="en-GB" dirty="0"/>
              <a:t> </a:t>
            </a:r>
            <a:r>
              <a:rPr lang="en-GB" dirty="0" err="1"/>
              <a:t>sunkumus</a:t>
            </a:r>
            <a:r>
              <a:rPr lang="en-GB" dirty="0"/>
              <a:t>:</a:t>
            </a:r>
            <a:endParaRPr lang="lt-LT" dirty="0"/>
          </a:p>
        </p:txBody>
      </p:sp>
      <p:sp>
        <p:nvSpPr>
          <p:cNvPr id="3" name="Turinio vietos rezervavimo ženklas 2">
            <a:extLst>
              <a:ext uri="{FF2B5EF4-FFF2-40B4-BE49-F238E27FC236}">
                <a16:creationId xmlns:a16="http://schemas.microsoft.com/office/drawing/2014/main" id="{EE1248B5-18D7-42BE-AC8F-49A51213DF83}"/>
              </a:ext>
            </a:extLst>
          </p:cNvPr>
          <p:cNvSpPr>
            <a:spLocks noGrp="1"/>
          </p:cNvSpPr>
          <p:nvPr>
            <p:ph idx="1"/>
          </p:nvPr>
        </p:nvSpPr>
        <p:spPr>
          <a:xfrm>
            <a:off x="1103312" y="1338470"/>
            <a:ext cx="8946541" cy="4909929"/>
          </a:xfrm>
        </p:spPr>
        <p:txBody>
          <a:bodyPr>
            <a:normAutofit/>
          </a:bodyPr>
          <a:lstStyle/>
          <a:p>
            <a:pPr marL="342900" lvl="0" indent="-342900">
              <a:lnSpc>
                <a:spcPct val="107000"/>
              </a:lnSpc>
              <a:buFont typeface="Symbol" panose="05050102010706020507" pitchFamily="18" charset="2"/>
              <a:buChar char=""/>
            </a:pPr>
            <a:r>
              <a:rPr lang="lt-LT" dirty="0">
                <a:effectLst/>
                <a:latin typeface="Times New Roman" panose="02020603050405020304" pitchFamily="18" charset="0"/>
                <a:ea typeface="Times New Roman" panose="02020603050405020304" pitchFamily="18" charset="0"/>
                <a:cs typeface="Times New Roman" panose="02020603050405020304" pitchFamily="18" charset="0"/>
              </a:rPr>
              <a:t>Reikia laiko.</a:t>
            </a:r>
            <a:endParaRPr lang="lt-LT"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lt-LT" dirty="0">
                <a:effectLst/>
                <a:latin typeface="Times New Roman" panose="02020603050405020304" pitchFamily="18" charset="0"/>
                <a:ea typeface="Times New Roman" panose="02020603050405020304" pitchFamily="18" charset="0"/>
                <a:cs typeface="Times New Roman" panose="02020603050405020304" pitchFamily="18" charset="0"/>
              </a:rPr>
              <a:t>Bendras fortepijonas labai sunku.</a:t>
            </a:r>
            <a:endParaRPr lang="lt-LT"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lt-LT" dirty="0">
                <a:effectLst/>
                <a:latin typeface="Times New Roman" panose="02020603050405020304" pitchFamily="18" charset="0"/>
                <a:ea typeface="Times New Roman" panose="02020603050405020304" pitchFamily="18" charset="0"/>
                <a:cs typeface="Times New Roman" panose="02020603050405020304" pitchFamily="18" charset="0"/>
              </a:rPr>
              <a:t>Sunku lietuvių kalba (dėl kalbos).</a:t>
            </a:r>
            <a:endParaRPr lang="lt-LT"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lt-LT" dirty="0">
                <a:effectLst/>
                <a:latin typeface="Times New Roman" panose="02020603050405020304" pitchFamily="18" charset="0"/>
                <a:ea typeface="Times New Roman" panose="02020603050405020304" pitchFamily="18" charset="0"/>
                <a:cs typeface="Times New Roman" panose="02020603050405020304" pitchFamily="18" charset="0"/>
              </a:rPr>
              <a:t>Sunku subalansuoti laiką muzikai ir mokslams.</a:t>
            </a:r>
            <a:endParaRPr lang="lt-LT"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lt-LT" dirty="0">
                <a:effectLst/>
                <a:latin typeface="Times New Roman" panose="02020603050405020304" pitchFamily="18" charset="0"/>
                <a:ea typeface="Times New Roman" panose="02020603050405020304" pitchFamily="18" charset="0"/>
                <a:cs typeface="Times New Roman" panose="02020603050405020304" pitchFamily="18" charset="0"/>
              </a:rPr>
              <a:t>Trūksta laiko viskam, todėl fiziškai kartais nespėju pasiruošti visiems dalykams. </a:t>
            </a:r>
            <a:endParaRPr lang="lt-LT"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buFont typeface="Symbol" panose="05050102010706020507" pitchFamily="18" charset="2"/>
              <a:buChar char=""/>
            </a:pPr>
            <a:r>
              <a:rPr lang="lt-LT" dirty="0">
                <a:effectLst/>
                <a:latin typeface="Times New Roman" panose="02020603050405020304" pitchFamily="18" charset="0"/>
                <a:ea typeface="Calibri" panose="020F0502020204030204" pitchFamily="34" charset="0"/>
                <a:cs typeface="Times New Roman" panose="02020603050405020304" pitchFamily="18" charset="0"/>
              </a:rPr>
              <a:t>Su krūviu, kurį duoda mokykla ir spec. mokytojas.</a:t>
            </a:r>
            <a:endParaRPr lang="lt-LT"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buFont typeface="Symbol" panose="05050102010706020507" pitchFamily="18" charset="2"/>
              <a:buChar char=""/>
            </a:pPr>
            <a:r>
              <a:rPr lang="lt-LT" dirty="0">
                <a:effectLst/>
                <a:latin typeface="Times New Roman" panose="02020603050405020304" pitchFamily="18" charset="0"/>
                <a:ea typeface="Calibri" panose="020F0502020204030204" pitchFamily="34" charset="0"/>
                <a:cs typeface="Times New Roman" panose="02020603050405020304" pitchFamily="18" charset="0"/>
              </a:rPr>
              <a:t>Nemažai krūvio, pamokų ir namų darbų.</a:t>
            </a:r>
            <a:endParaRPr lang="lt-LT"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buFont typeface="Symbol" panose="05050102010706020507" pitchFamily="18" charset="2"/>
              <a:buChar char=""/>
            </a:pPr>
            <a:r>
              <a:rPr lang="lt-LT" dirty="0">
                <a:effectLst/>
                <a:latin typeface="Times New Roman" panose="02020603050405020304" pitchFamily="18" charset="0"/>
                <a:ea typeface="Calibri" panose="020F0502020204030204" pitchFamily="34" charset="0"/>
                <a:cs typeface="Times New Roman" panose="02020603050405020304" pitchFamily="18" charset="0"/>
              </a:rPr>
              <a:t>Muzikinė dalis, nes nesu tiek pripratus.</a:t>
            </a:r>
            <a:endParaRPr lang="lt-LT"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buFont typeface="Symbol" panose="05050102010706020507" pitchFamily="18" charset="2"/>
              <a:buChar char=""/>
            </a:pPr>
            <a:r>
              <a:rPr lang="lt-LT" dirty="0">
                <a:effectLst/>
                <a:latin typeface="Times New Roman" panose="02020603050405020304" pitchFamily="18" charset="0"/>
                <a:ea typeface="Calibri" panose="020F0502020204030204" pitchFamily="34" charset="0"/>
                <a:cs typeface="Times New Roman" panose="02020603050405020304" pitchFamily="18" charset="0"/>
              </a:rPr>
              <a:t>Stresas.</a:t>
            </a:r>
            <a:endParaRPr lang="lt-LT"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spcAft>
                <a:spcPts val="800"/>
              </a:spcAft>
              <a:buFont typeface="Symbol" panose="05050102010706020507" pitchFamily="18" charset="2"/>
              <a:buChar char=""/>
            </a:pPr>
            <a:r>
              <a:rPr lang="lt-LT" dirty="0">
                <a:effectLst/>
                <a:latin typeface="Times New Roman" panose="02020603050405020304" pitchFamily="18" charset="0"/>
                <a:ea typeface="Calibri" panose="020F0502020204030204" pitchFamily="34" charset="0"/>
                <a:cs typeface="Times New Roman" panose="02020603050405020304" pitchFamily="18" charset="0"/>
              </a:rPr>
              <a:t>Pavargstu dažnai nuo krūvio.</a:t>
            </a:r>
            <a:endParaRPr lang="lt-LT"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67965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1D8C426-67D2-BFFE-C9D1-44BF6F79699E}"/>
              </a:ext>
            </a:extLst>
          </p:cNvPr>
          <p:cNvSpPr>
            <a:spLocks noGrp="1"/>
          </p:cNvSpPr>
          <p:nvPr>
            <p:ph type="title"/>
          </p:nvPr>
        </p:nvSpPr>
        <p:spPr/>
        <p:txBody>
          <a:bodyPr/>
          <a:lstStyle/>
          <a:p>
            <a:r>
              <a:rPr lang="lt-LT" sz="4800" dirty="0">
                <a:effectLst/>
                <a:ea typeface="Calibri" panose="020F0502020204030204" pitchFamily="34" charset="0"/>
              </a:rPr>
              <a:t>Kas tave labiausiai džiugina mokykloje?</a:t>
            </a:r>
            <a:endParaRPr lang="lt-LT" sz="4800" dirty="0">
              <a:cs typeface="Times New Roman" panose="02020603050405020304" pitchFamily="18" charset="0"/>
            </a:endParaRPr>
          </a:p>
        </p:txBody>
      </p:sp>
      <p:graphicFrame>
        <p:nvGraphicFramePr>
          <p:cNvPr id="6" name="Content Placeholder 5">
            <a:extLst>
              <a:ext uri="{FF2B5EF4-FFF2-40B4-BE49-F238E27FC236}">
                <a16:creationId xmlns:a16="http://schemas.microsoft.com/office/drawing/2014/main" id="{2F93CB51-0749-182A-8F17-B06386BF2907}"/>
              </a:ext>
            </a:extLst>
          </p:cNvPr>
          <p:cNvGraphicFramePr>
            <a:graphicFrameLocks noGrp="1"/>
          </p:cNvGraphicFramePr>
          <p:nvPr>
            <p:ph idx="1"/>
            <p:extLst>
              <p:ext uri="{D42A27DB-BD31-4B8C-83A1-F6EECF244321}">
                <p14:modId xmlns:p14="http://schemas.microsoft.com/office/powerpoint/2010/main" val="401714606"/>
              </p:ext>
            </p:extLst>
          </p:nvPr>
        </p:nvGraphicFramePr>
        <p:xfrm>
          <a:off x="1143000" y="2114550"/>
          <a:ext cx="10248900" cy="2852879"/>
        </p:xfrm>
        <a:graphic>
          <a:graphicData uri="http://schemas.openxmlformats.org/drawingml/2006/table">
            <a:tbl>
              <a:tblPr firstRow="1" firstCol="1" bandRow="1">
                <a:tableStyleId>{5C22544A-7EE6-4342-B048-85BDC9FD1C3A}</a:tableStyleId>
              </a:tblPr>
              <a:tblGrid>
                <a:gridCol w="8105840">
                  <a:extLst>
                    <a:ext uri="{9D8B030D-6E8A-4147-A177-3AD203B41FA5}">
                      <a16:colId xmlns:a16="http://schemas.microsoft.com/office/drawing/2014/main" val="3742356277"/>
                    </a:ext>
                  </a:extLst>
                </a:gridCol>
                <a:gridCol w="2143060">
                  <a:extLst>
                    <a:ext uri="{9D8B030D-6E8A-4147-A177-3AD203B41FA5}">
                      <a16:colId xmlns:a16="http://schemas.microsoft.com/office/drawing/2014/main" val="3432617202"/>
                    </a:ext>
                  </a:extLst>
                </a:gridCol>
              </a:tblGrid>
              <a:tr h="1117157">
                <a:tc>
                  <a:txBody>
                    <a:bodyPr/>
                    <a:lstStyle/>
                    <a:p>
                      <a:pPr>
                        <a:lnSpc>
                          <a:spcPct val="107000"/>
                        </a:lnSpc>
                        <a:spcAft>
                          <a:spcPts val="800"/>
                        </a:spcAft>
                      </a:pP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en-GB" sz="2800" b="0">
                          <a:effectLst/>
                          <a:latin typeface="+mn-lt"/>
                          <a:cs typeface="Times New Roman" panose="02020603050405020304" pitchFamily="18" charset="0"/>
                        </a:rPr>
                        <a:t>Mokinių skaičius</a:t>
                      </a:r>
                      <a:endParaRPr lang="lt-LT" sz="2800" b="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91911871"/>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Mokyklos aplinka, mokiniai</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(25)57</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81187392"/>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Įdomios pamokos ir muzikinė dalis</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(15)34</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78598224"/>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Nežinau, negalvojau.</a:t>
                      </a:r>
                    </a:p>
                  </a:txBody>
                  <a:tcPr marL="68580" marR="68580" marT="0" marB="0" anchor="b"/>
                </a:tc>
                <a:tc>
                  <a:txBody>
                    <a:bodyPr/>
                    <a:lstStyle/>
                    <a:p>
                      <a:pPr algn="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(4)9</a:t>
                      </a:r>
                      <a:r>
                        <a:rPr lang="en-GB" sz="2800" b="0" dirty="0">
                          <a:effectLst/>
                          <a:latin typeface="+mn-lt"/>
                          <a:ea typeface="Calibri" panose="020F0502020204030204" pitchFamily="34" charset="0"/>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49743947"/>
                  </a:ext>
                </a:extLst>
              </a:tr>
            </a:tbl>
          </a:graphicData>
        </a:graphic>
      </p:graphicFrame>
    </p:spTree>
    <p:extLst>
      <p:ext uri="{BB962C8B-B14F-4D97-AF65-F5344CB8AC3E}">
        <p14:creationId xmlns:p14="http://schemas.microsoft.com/office/powerpoint/2010/main" val="802975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1D8C426-67D2-BFFE-C9D1-44BF6F79699E}"/>
              </a:ext>
            </a:extLst>
          </p:cNvPr>
          <p:cNvSpPr>
            <a:spLocks noGrp="1"/>
          </p:cNvSpPr>
          <p:nvPr>
            <p:ph type="title"/>
          </p:nvPr>
        </p:nvSpPr>
        <p:spPr/>
        <p:txBody>
          <a:bodyPr/>
          <a:lstStyle/>
          <a:p>
            <a:r>
              <a:rPr lang="lt-LT" sz="4800" dirty="0">
                <a:cs typeface="Times New Roman" panose="02020603050405020304" pitchFamily="18" charset="0"/>
              </a:rPr>
              <a:t>Mokykloje jaučiuosi saugus</a:t>
            </a:r>
          </a:p>
        </p:txBody>
      </p:sp>
      <p:graphicFrame>
        <p:nvGraphicFramePr>
          <p:cNvPr id="6" name="Content Placeholder 5">
            <a:extLst>
              <a:ext uri="{FF2B5EF4-FFF2-40B4-BE49-F238E27FC236}">
                <a16:creationId xmlns:a16="http://schemas.microsoft.com/office/drawing/2014/main" id="{2F93CB51-0749-182A-8F17-B06386BF2907}"/>
              </a:ext>
            </a:extLst>
          </p:cNvPr>
          <p:cNvGraphicFramePr>
            <a:graphicFrameLocks noGrp="1"/>
          </p:cNvGraphicFramePr>
          <p:nvPr>
            <p:ph idx="1"/>
            <p:extLst>
              <p:ext uri="{D42A27DB-BD31-4B8C-83A1-F6EECF244321}">
                <p14:modId xmlns:p14="http://schemas.microsoft.com/office/powerpoint/2010/main" val="4099589397"/>
              </p:ext>
            </p:extLst>
          </p:nvPr>
        </p:nvGraphicFramePr>
        <p:xfrm>
          <a:off x="1143000" y="2114550"/>
          <a:ext cx="10248900" cy="3431453"/>
        </p:xfrm>
        <a:graphic>
          <a:graphicData uri="http://schemas.openxmlformats.org/drawingml/2006/table">
            <a:tbl>
              <a:tblPr firstRow="1" firstCol="1" bandRow="1">
                <a:tableStyleId>{5C22544A-7EE6-4342-B048-85BDC9FD1C3A}</a:tableStyleId>
              </a:tblPr>
              <a:tblGrid>
                <a:gridCol w="8105840">
                  <a:extLst>
                    <a:ext uri="{9D8B030D-6E8A-4147-A177-3AD203B41FA5}">
                      <a16:colId xmlns:a16="http://schemas.microsoft.com/office/drawing/2014/main" val="3742356277"/>
                    </a:ext>
                  </a:extLst>
                </a:gridCol>
                <a:gridCol w="2143060">
                  <a:extLst>
                    <a:ext uri="{9D8B030D-6E8A-4147-A177-3AD203B41FA5}">
                      <a16:colId xmlns:a16="http://schemas.microsoft.com/office/drawing/2014/main" val="3432617202"/>
                    </a:ext>
                  </a:extLst>
                </a:gridCol>
              </a:tblGrid>
              <a:tr h="1117157">
                <a:tc>
                  <a:txBody>
                    <a:bodyPr/>
                    <a:lstStyle/>
                    <a:p>
                      <a:pPr>
                        <a:lnSpc>
                          <a:spcPct val="107000"/>
                        </a:lnSpc>
                        <a:spcAft>
                          <a:spcPts val="800"/>
                        </a:spcAft>
                      </a:pP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en-GB" sz="2800" b="0">
                          <a:effectLst/>
                          <a:latin typeface="+mn-lt"/>
                          <a:cs typeface="Times New Roman" panose="02020603050405020304" pitchFamily="18" charset="0"/>
                        </a:rPr>
                        <a:t>Mokinių skaičius</a:t>
                      </a:r>
                      <a:endParaRPr lang="lt-LT" sz="2800" b="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91911871"/>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Beveik visada</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(26)59</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81187392"/>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Dažniausiai</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(10)23</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78598224"/>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Kartais jaučiuosi nesaugiai</a:t>
                      </a:r>
                    </a:p>
                  </a:txBody>
                  <a:tcPr marL="68580" marR="68580" marT="0" marB="0" anchor="b"/>
                </a:tc>
                <a:tc>
                  <a:txBody>
                    <a:bodyPr/>
                    <a:lstStyle/>
                    <a:p>
                      <a:pPr algn="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(3)7</a:t>
                      </a:r>
                      <a:r>
                        <a:rPr lang="en-GB" sz="2800" b="0" dirty="0">
                          <a:effectLst/>
                          <a:latin typeface="+mn-lt"/>
                          <a:ea typeface="Calibri" panose="020F0502020204030204" pitchFamily="34" charset="0"/>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49743947"/>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Nežinau, negalvojau</a:t>
                      </a:r>
                    </a:p>
                  </a:txBody>
                  <a:tcPr marL="68580" marR="68580" marT="0" marB="0" anchor="b"/>
                </a:tc>
                <a:tc>
                  <a:txBody>
                    <a:bodyPr/>
                    <a:lstStyle/>
                    <a:p>
                      <a:pPr algn="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(4)9</a:t>
                      </a:r>
                      <a:r>
                        <a:rPr lang="en-GB" sz="2800" b="0" dirty="0">
                          <a:effectLst/>
                          <a:latin typeface="+mn-lt"/>
                          <a:ea typeface="Calibri" panose="020F0502020204030204" pitchFamily="34" charset="0"/>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48303196"/>
                  </a:ext>
                </a:extLst>
              </a:tr>
            </a:tbl>
          </a:graphicData>
        </a:graphic>
      </p:graphicFrame>
    </p:spTree>
    <p:extLst>
      <p:ext uri="{BB962C8B-B14F-4D97-AF65-F5344CB8AC3E}">
        <p14:creationId xmlns:p14="http://schemas.microsoft.com/office/powerpoint/2010/main" val="315777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1D8C426-67D2-BFFE-C9D1-44BF6F79699E}"/>
              </a:ext>
            </a:extLst>
          </p:cNvPr>
          <p:cNvSpPr>
            <a:spLocks noGrp="1"/>
          </p:cNvSpPr>
          <p:nvPr>
            <p:ph type="title"/>
          </p:nvPr>
        </p:nvSpPr>
        <p:spPr/>
        <p:txBody>
          <a:bodyPr/>
          <a:lstStyle/>
          <a:p>
            <a:r>
              <a:rPr lang="en-GB" sz="4800" dirty="0" err="1">
                <a:ea typeface="Calibri" panose="020F0502020204030204" pitchFamily="34" charset="0"/>
              </a:rPr>
              <a:t>Ar</a:t>
            </a:r>
            <a:r>
              <a:rPr lang="lt-LT" sz="4800" dirty="0">
                <a:ea typeface="Calibri" panose="020F0502020204030204" pitchFamily="34" charset="0"/>
              </a:rPr>
              <a:t> ši mokykla atitinka tavo įsivaizduojamą mokyklą</a:t>
            </a:r>
            <a:r>
              <a:rPr lang="lt-LT" sz="4800" dirty="0">
                <a:effectLst/>
                <a:ea typeface="Calibri" panose="020F0502020204030204" pitchFamily="34" charset="0"/>
              </a:rPr>
              <a:t>?</a:t>
            </a:r>
            <a:endParaRPr lang="lt-LT" sz="4800" dirty="0">
              <a:cs typeface="Times New Roman" panose="02020603050405020304" pitchFamily="18" charset="0"/>
            </a:endParaRPr>
          </a:p>
        </p:txBody>
      </p:sp>
      <p:graphicFrame>
        <p:nvGraphicFramePr>
          <p:cNvPr id="6" name="Content Placeholder 5">
            <a:extLst>
              <a:ext uri="{FF2B5EF4-FFF2-40B4-BE49-F238E27FC236}">
                <a16:creationId xmlns:a16="http://schemas.microsoft.com/office/drawing/2014/main" id="{2F93CB51-0749-182A-8F17-B06386BF2907}"/>
              </a:ext>
            </a:extLst>
          </p:cNvPr>
          <p:cNvGraphicFramePr>
            <a:graphicFrameLocks noGrp="1"/>
          </p:cNvGraphicFramePr>
          <p:nvPr>
            <p:ph idx="1"/>
            <p:extLst>
              <p:ext uri="{D42A27DB-BD31-4B8C-83A1-F6EECF244321}">
                <p14:modId xmlns:p14="http://schemas.microsoft.com/office/powerpoint/2010/main" val="3857949307"/>
              </p:ext>
            </p:extLst>
          </p:nvPr>
        </p:nvGraphicFramePr>
        <p:xfrm>
          <a:off x="1143000" y="2114550"/>
          <a:ext cx="10248900" cy="4010027"/>
        </p:xfrm>
        <a:graphic>
          <a:graphicData uri="http://schemas.openxmlformats.org/drawingml/2006/table">
            <a:tbl>
              <a:tblPr firstRow="1" firstCol="1" bandRow="1">
                <a:tableStyleId>{5C22544A-7EE6-4342-B048-85BDC9FD1C3A}</a:tableStyleId>
              </a:tblPr>
              <a:tblGrid>
                <a:gridCol w="8105840">
                  <a:extLst>
                    <a:ext uri="{9D8B030D-6E8A-4147-A177-3AD203B41FA5}">
                      <a16:colId xmlns:a16="http://schemas.microsoft.com/office/drawing/2014/main" val="3742356277"/>
                    </a:ext>
                  </a:extLst>
                </a:gridCol>
                <a:gridCol w="2143060">
                  <a:extLst>
                    <a:ext uri="{9D8B030D-6E8A-4147-A177-3AD203B41FA5}">
                      <a16:colId xmlns:a16="http://schemas.microsoft.com/office/drawing/2014/main" val="3432617202"/>
                    </a:ext>
                  </a:extLst>
                </a:gridCol>
              </a:tblGrid>
              <a:tr h="1117157">
                <a:tc>
                  <a:txBody>
                    <a:bodyPr/>
                    <a:lstStyle/>
                    <a:p>
                      <a:pPr>
                        <a:lnSpc>
                          <a:spcPct val="107000"/>
                        </a:lnSpc>
                        <a:spcAft>
                          <a:spcPts val="800"/>
                        </a:spcAft>
                      </a:pP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en-GB" sz="2800" b="0">
                          <a:effectLst/>
                          <a:latin typeface="+mn-lt"/>
                          <a:cs typeface="Times New Roman" panose="02020603050405020304" pitchFamily="18" charset="0"/>
                        </a:rPr>
                        <a:t>Mokinių skaičius</a:t>
                      </a:r>
                      <a:endParaRPr lang="lt-LT" sz="2800" b="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91911871"/>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Taip, tikrai atitinka</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(19)43</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81187392"/>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Taip, ko gero atitinka</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(15)34</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78598224"/>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Nežinau, negalvojau</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(10)23</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26629816"/>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Ko gero neatitinka</a:t>
                      </a:r>
                    </a:p>
                  </a:txBody>
                  <a:tcPr marL="68580" marR="68580" marT="0" marB="0" anchor="b"/>
                </a:tc>
                <a:tc>
                  <a:txBody>
                    <a:bodyPr/>
                    <a:lstStyle/>
                    <a:p>
                      <a:pPr algn="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0</a:t>
                      </a:r>
                      <a:r>
                        <a:rPr lang="en-GB" sz="2800" b="0" dirty="0">
                          <a:effectLst/>
                          <a:latin typeface="+mn-lt"/>
                          <a:ea typeface="Calibri" panose="020F0502020204030204" pitchFamily="34" charset="0"/>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49743947"/>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Ne, tikrai neatitinka</a:t>
                      </a:r>
                    </a:p>
                  </a:txBody>
                  <a:tcPr marL="68580" marR="68580" marT="0" marB="0" anchor="b"/>
                </a:tc>
                <a:tc>
                  <a:txBody>
                    <a:bodyPr/>
                    <a:lstStyle/>
                    <a:p>
                      <a:pPr marL="0" marR="0" lvl="0" indent="0" algn="r" defTabSz="457200" rtl="0" eaLnBrk="1" fontAlgn="auto" latinLnBrk="0" hangingPunct="1">
                        <a:lnSpc>
                          <a:spcPct val="107000"/>
                        </a:lnSpc>
                        <a:spcBef>
                          <a:spcPts val="0"/>
                        </a:spcBef>
                        <a:spcAft>
                          <a:spcPts val="800"/>
                        </a:spcAft>
                        <a:buClrTx/>
                        <a:buSzTx/>
                        <a:buFontTx/>
                        <a:buNone/>
                        <a:tabLst/>
                        <a:defRPr/>
                      </a:pPr>
                      <a:r>
                        <a:rPr lang="lt-LT" sz="2800" b="0" dirty="0">
                          <a:effectLst/>
                          <a:latin typeface="+mn-lt"/>
                          <a:cs typeface="Times New Roman" panose="02020603050405020304" pitchFamily="18" charset="0"/>
                        </a:rPr>
                        <a:t>0</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97900924"/>
                  </a:ext>
                </a:extLst>
              </a:tr>
            </a:tbl>
          </a:graphicData>
        </a:graphic>
      </p:graphicFrame>
    </p:spTree>
    <p:extLst>
      <p:ext uri="{BB962C8B-B14F-4D97-AF65-F5344CB8AC3E}">
        <p14:creationId xmlns:p14="http://schemas.microsoft.com/office/powerpoint/2010/main" val="21253314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B8CF933-73C4-0525-AA66-6D03FF2FF5A7}"/>
              </a:ext>
            </a:extLst>
          </p:cNvPr>
          <p:cNvSpPr>
            <a:spLocks noGrp="1"/>
          </p:cNvSpPr>
          <p:nvPr>
            <p:ph type="title"/>
          </p:nvPr>
        </p:nvSpPr>
        <p:spPr/>
        <p:txBody>
          <a:bodyPr/>
          <a:lstStyle/>
          <a:p>
            <a:r>
              <a:rPr lang="lt-LT" sz="3600" dirty="0">
                <a:effectLst/>
                <a:ea typeface="Calibri" panose="020F0502020204030204" pitchFamily="34" charset="0"/>
                <a:cs typeface="Times New Roman" panose="02020603050405020304" pitchFamily="18" charset="0"/>
              </a:rPr>
              <a:t>Adaptacijos anketoje dalyviai vertina </a:t>
            </a:r>
            <a:r>
              <a:rPr lang="en-GB" sz="3600" dirty="0" err="1">
                <a:effectLst/>
                <a:ea typeface="Calibri" panose="020F0502020204030204" pitchFamily="34" charset="0"/>
                <a:cs typeface="Times New Roman" panose="02020603050405020304" pitchFamily="18" charset="0"/>
              </a:rPr>
              <a:t>emocin</a:t>
            </a:r>
            <a:r>
              <a:rPr lang="lt-LT" sz="3600" dirty="0">
                <a:ea typeface="Calibri" panose="020F0502020204030204" pitchFamily="34" charset="0"/>
                <a:cs typeface="Times New Roman" panose="02020603050405020304" pitchFamily="18" charset="0"/>
              </a:rPr>
              <a:t>ę aplinką </a:t>
            </a:r>
            <a:r>
              <a:rPr lang="lt-LT" sz="3600" dirty="0">
                <a:effectLst/>
                <a:ea typeface="Calibri" panose="020F0502020204030204" pitchFamily="34" charset="0"/>
                <a:cs typeface="Times New Roman" panose="02020603050405020304" pitchFamily="18" charset="0"/>
              </a:rPr>
              <a:t>mokykloje balais</a:t>
            </a:r>
            <a:endParaRPr lang="lt-LT" sz="3600" dirty="0">
              <a:cs typeface="Times New Roman" panose="02020603050405020304" pitchFamily="18" charset="0"/>
            </a:endParaRPr>
          </a:p>
        </p:txBody>
      </p:sp>
      <p:graphicFrame>
        <p:nvGraphicFramePr>
          <p:cNvPr id="6" name="Content Placeholder 5">
            <a:extLst>
              <a:ext uri="{FF2B5EF4-FFF2-40B4-BE49-F238E27FC236}">
                <a16:creationId xmlns:a16="http://schemas.microsoft.com/office/drawing/2014/main" id="{9ABE1331-BB87-C8EB-B590-5C929E2D769A}"/>
              </a:ext>
            </a:extLst>
          </p:cNvPr>
          <p:cNvGraphicFramePr>
            <a:graphicFrameLocks noGrp="1"/>
          </p:cNvGraphicFramePr>
          <p:nvPr>
            <p:ph idx="1"/>
            <p:extLst>
              <p:ext uri="{D42A27DB-BD31-4B8C-83A1-F6EECF244321}">
                <p14:modId xmlns:p14="http://schemas.microsoft.com/office/powerpoint/2010/main" val="1102228964"/>
              </p:ext>
            </p:extLst>
          </p:nvPr>
        </p:nvGraphicFramePr>
        <p:xfrm>
          <a:off x="1190625" y="2028826"/>
          <a:ext cx="10144125" cy="3935615"/>
        </p:xfrm>
        <a:graphic>
          <a:graphicData uri="http://schemas.openxmlformats.org/drawingml/2006/table">
            <a:tbl>
              <a:tblPr firstRow="1" firstCol="1" bandRow="1">
                <a:tableStyleId>{5C22544A-7EE6-4342-B048-85BDC9FD1C3A}</a:tableStyleId>
              </a:tblPr>
              <a:tblGrid>
                <a:gridCol w="8022974">
                  <a:extLst>
                    <a:ext uri="{9D8B030D-6E8A-4147-A177-3AD203B41FA5}">
                      <a16:colId xmlns:a16="http://schemas.microsoft.com/office/drawing/2014/main" val="157966359"/>
                    </a:ext>
                  </a:extLst>
                </a:gridCol>
                <a:gridCol w="2121151">
                  <a:extLst>
                    <a:ext uri="{9D8B030D-6E8A-4147-A177-3AD203B41FA5}">
                      <a16:colId xmlns:a16="http://schemas.microsoft.com/office/drawing/2014/main" val="3583471963"/>
                    </a:ext>
                  </a:extLst>
                </a:gridCol>
              </a:tblGrid>
              <a:tr h="837085">
                <a:tc>
                  <a:txBody>
                    <a:bodyPr/>
                    <a:lstStyle/>
                    <a:p>
                      <a:pPr>
                        <a:lnSpc>
                          <a:spcPct val="107000"/>
                        </a:lnSpc>
                        <a:spcAft>
                          <a:spcPts val="800"/>
                        </a:spcAft>
                      </a:pPr>
                      <a:r>
                        <a:rPr lang="en-GB" sz="2800" b="0" dirty="0">
                          <a:effectLst/>
                          <a:latin typeface="+mj-lt"/>
                          <a:cs typeface="Times New Roman" panose="02020603050405020304" pitchFamily="18" charset="0"/>
                        </a:rPr>
                        <a:t>Kaip Tu </a:t>
                      </a:r>
                      <a:r>
                        <a:rPr lang="en-GB" sz="2800" b="0" dirty="0" err="1">
                          <a:effectLst/>
                          <a:latin typeface="+mj-lt"/>
                          <a:cs typeface="Times New Roman" panose="02020603050405020304" pitchFamily="18" charset="0"/>
                        </a:rPr>
                        <a:t>jautiesi</a:t>
                      </a:r>
                      <a:r>
                        <a:rPr lang="en-GB" sz="2800" b="0" dirty="0">
                          <a:effectLst/>
                          <a:latin typeface="+mj-lt"/>
                          <a:cs typeface="Times New Roman" panose="02020603050405020304" pitchFamily="18" charset="0"/>
                        </a:rPr>
                        <a:t> </a:t>
                      </a:r>
                      <a:r>
                        <a:rPr lang="en-GB" sz="2800" b="0" dirty="0" err="1">
                          <a:effectLst/>
                          <a:latin typeface="+mj-lt"/>
                          <a:cs typeface="Times New Roman" panose="02020603050405020304" pitchFamily="18" charset="0"/>
                        </a:rPr>
                        <a:t>šioje</a:t>
                      </a:r>
                      <a:r>
                        <a:rPr lang="en-GB" sz="2800" b="0" dirty="0">
                          <a:effectLst/>
                          <a:latin typeface="+mj-lt"/>
                          <a:cs typeface="Times New Roman" panose="02020603050405020304" pitchFamily="18" charset="0"/>
                        </a:rPr>
                        <a:t> </a:t>
                      </a:r>
                      <a:r>
                        <a:rPr lang="en-GB" sz="2800" b="0" dirty="0" err="1">
                          <a:effectLst/>
                          <a:latin typeface="+mj-lt"/>
                          <a:cs typeface="Times New Roman" panose="02020603050405020304" pitchFamily="18" charset="0"/>
                        </a:rPr>
                        <a:t>mokykloje</a:t>
                      </a:r>
                      <a:r>
                        <a:rPr lang="en-GB" sz="2800" b="0" dirty="0">
                          <a:effectLst/>
                          <a:latin typeface="+mj-lt"/>
                          <a:cs typeface="Times New Roman" panose="02020603050405020304" pitchFamily="18" charset="0"/>
                        </a:rPr>
                        <a:t>? </a:t>
                      </a:r>
                      <a:r>
                        <a:rPr lang="en-GB" sz="2800" b="0" dirty="0" err="1">
                          <a:effectLst/>
                          <a:latin typeface="+mj-lt"/>
                          <a:cs typeface="Times New Roman" panose="02020603050405020304" pitchFamily="18" charset="0"/>
                        </a:rPr>
                        <a:t>Parašyk</a:t>
                      </a:r>
                      <a:r>
                        <a:rPr lang="en-GB" sz="2800" b="0" dirty="0">
                          <a:effectLst/>
                          <a:latin typeface="+mj-lt"/>
                          <a:cs typeface="Times New Roman" panose="02020603050405020304" pitchFamily="18" charset="0"/>
                        </a:rPr>
                        <a:t> </a:t>
                      </a:r>
                      <a:r>
                        <a:rPr lang="en-GB" sz="2800" b="0" dirty="0" err="1">
                          <a:effectLst/>
                          <a:latin typeface="+mj-lt"/>
                          <a:cs typeface="Times New Roman" panose="02020603050405020304" pitchFamily="18" charset="0"/>
                        </a:rPr>
                        <a:t>balą</a:t>
                      </a:r>
                      <a:r>
                        <a:rPr lang="en-GB" sz="2800" b="0" dirty="0">
                          <a:effectLst/>
                          <a:latin typeface="+mj-lt"/>
                          <a:cs typeface="Times New Roman" panose="02020603050405020304" pitchFamily="18" charset="0"/>
                        </a:rPr>
                        <a:t> </a:t>
                      </a:r>
                      <a:r>
                        <a:rPr lang="en-GB" sz="2800" b="0" dirty="0" err="1">
                          <a:effectLst/>
                          <a:latin typeface="+mj-lt"/>
                          <a:cs typeface="Times New Roman" panose="02020603050405020304" pitchFamily="18" charset="0"/>
                        </a:rPr>
                        <a:t>nuo</a:t>
                      </a:r>
                      <a:r>
                        <a:rPr lang="en-GB" sz="2800" b="0" dirty="0">
                          <a:effectLst/>
                          <a:latin typeface="+mj-lt"/>
                          <a:cs typeface="Times New Roman" panose="02020603050405020304" pitchFamily="18" charset="0"/>
                        </a:rPr>
                        <a:t> 1 </a:t>
                      </a:r>
                      <a:r>
                        <a:rPr lang="en-GB" sz="2800" b="0" dirty="0" err="1">
                          <a:effectLst/>
                          <a:latin typeface="+mj-lt"/>
                          <a:cs typeface="Times New Roman" panose="02020603050405020304" pitchFamily="18" charset="0"/>
                        </a:rPr>
                        <a:t>iki</a:t>
                      </a:r>
                      <a:r>
                        <a:rPr lang="en-GB" sz="2800" b="0" dirty="0">
                          <a:effectLst/>
                          <a:latin typeface="+mj-lt"/>
                          <a:cs typeface="Times New Roman" panose="02020603050405020304" pitchFamily="18" charset="0"/>
                        </a:rPr>
                        <a:t> 10 (</a:t>
                      </a:r>
                      <a:r>
                        <a:rPr lang="en-GB" sz="2800" b="0" dirty="0" err="1">
                          <a:effectLst/>
                          <a:latin typeface="+mj-lt"/>
                          <a:cs typeface="Times New Roman" panose="02020603050405020304" pitchFamily="18" charset="0"/>
                        </a:rPr>
                        <a:t>kur</a:t>
                      </a:r>
                      <a:r>
                        <a:rPr lang="en-GB" sz="2800" b="0" dirty="0">
                          <a:effectLst/>
                          <a:latin typeface="+mj-lt"/>
                          <a:cs typeface="Times New Roman" panose="02020603050405020304" pitchFamily="18" charset="0"/>
                        </a:rPr>
                        <a:t> 1 - </a:t>
                      </a:r>
                      <a:r>
                        <a:rPr lang="en-GB" sz="2800" b="0" dirty="0" err="1">
                          <a:effectLst/>
                          <a:latin typeface="+mj-lt"/>
                          <a:cs typeface="Times New Roman" panose="02020603050405020304" pitchFamily="18" charset="0"/>
                        </a:rPr>
                        <a:t>labai</a:t>
                      </a:r>
                      <a:r>
                        <a:rPr lang="en-GB" sz="2800" b="0" dirty="0">
                          <a:effectLst/>
                          <a:latin typeface="+mj-lt"/>
                          <a:cs typeface="Times New Roman" panose="02020603050405020304" pitchFamily="18" charset="0"/>
                        </a:rPr>
                        <a:t> </a:t>
                      </a:r>
                      <a:r>
                        <a:rPr lang="en-GB" sz="2800" b="0" dirty="0" err="1">
                          <a:effectLst/>
                          <a:latin typeface="+mj-lt"/>
                          <a:cs typeface="Times New Roman" panose="02020603050405020304" pitchFamily="18" charset="0"/>
                        </a:rPr>
                        <a:t>blogai</a:t>
                      </a:r>
                      <a:r>
                        <a:rPr lang="en-GB" sz="2800" b="0" dirty="0">
                          <a:effectLst/>
                          <a:latin typeface="+mj-lt"/>
                          <a:cs typeface="Times New Roman" panose="02020603050405020304" pitchFamily="18" charset="0"/>
                        </a:rPr>
                        <a:t>, 10 - </a:t>
                      </a:r>
                      <a:r>
                        <a:rPr lang="en-GB" sz="2800" b="0" dirty="0" err="1">
                          <a:effectLst/>
                          <a:latin typeface="+mj-lt"/>
                          <a:cs typeface="Times New Roman" panose="02020603050405020304" pitchFamily="18" charset="0"/>
                        </a:rPr>
                        <a:t>labai</a:t>
                      </a:r>
                      <a:r>
                        <a:rPr lang="en-GB" sz="2800" b="0" dirty="0">
                          <a:effectLst/>
                          <a:latin typeface="+mj-lt"/>
                          <a:cs typeface="Times New Roman" panose="02020603050405020304" pitchFamily="18" charset="0"/>
                        </a:rPr>
                        <a:t> </a:t>
                      </a:r>
                      <a:r>
                        <a:rPr lang="en-GB" sz="2800" b="0" dirty="0" err="1">
                          <a:effectLst/>
                          <a:latin typeface="+mj-lt"/>
                          <a:cs typeface="Times New Roman" panose="02020603050405020304" pitchFamily="18" charset="0"/>
                        </a:rPr>
                        <a:t>gerai</a:t>
                      </a:r>
                      <a:r>
                        <a:rPr lang="en-GB" sz="2800" b="0" dirty="0">
                          <a:effectLst/>
                          <a:latin typeface="+mj-lt"/>
                          <a:cs typeface="Times New Roman" panose="02020603050405020304" pitchFamily="18" charset="0"/>
                        </a:rPr>
                        <a:t>)</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en-GB" sz="2800" b="0" dirty="0" err="1">
                          <a:effectLst/>
                          <a:latin typeface="+mj-lt"/>
                          <a:cs typeface="Times New Roman" panose="02020603050405020304" pitchFamily="18" charset="0"/>
                        </a:rPr>
                        <a:t>Mokinių</a:t>
                      </a:r>
                      <a:r>
                        <a:rPr lang="en-GB" sz="2800" b="0" dirty="0">
                          <a:effectLst/>
                          <a:latin typeface="+mj-lt"/>
                          <a:cs typeface="Times New Roman" panose="02020603050405020304" pitchFamily="18" charset="0"/>
                        </a:rPr>
                        <a:t> </a:t>
                      </a:r>
                      <a:r>
                        <a:rPr lang="en-GB" sz="2800" b="0" dirty="0" err="1">
                          <a:effectLst/>
                          <a:latin typeface="+mj-lt"/>
                          <a:cs typeface="Times New Roman" panose="02020603050405020304" pitchFamily="18" charset="0"/>
                        </a:rPr>
                        <a:t>skaičius</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195121281"/>
                  </a:ext>
                </a:extLst>
              </a:tr>
              <a:tr h="433527">
                <a:tc>
                  <a:txBody>
                    <a:bodyPr/>
                    <a:lstStyle/>
                    <a:p>
                      <a:pPr>
                        <a:lnSpc>
                          <a:spcPct val="107000"/>
                        </a:lnSpc>
                        <a:spcAft>
                          <a:spcPts val="800"/>
                        </a:spcAft>
                      </a:pPr>
                      <a:r>
                        <a:rPr lang="en-GB" sz="2800" b="0" dirty="0">
                          <a:effectLst/>
                          <a:latin typeface="+mj-lt"/>
                          <a:cs typeface="Times New Roman" panose="02020603050405020304" pitchFamily="18" charset="0"/>
                        </a:rPr>
                        <a:t>10 </a:t>
                      </a:r>
                      <a:r>
                        <a:rPr lang="en-GB" sz="2800" b="0" dirty="0" err="1">
                          <a:effectLst/>
                          <a:latin typeface="+mj-lt"/>
                          <a:cs typeface="Times New Roman" panose="02020603050405020304" pitchFamily="18" charset="0"/>
                        </a:rPr>
                        <a:t>balų</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2800" b="0" dirty="0">
                          <a:effectLst/>
                          <a:latin typeface="+mj-lt"/>
                          <a:ea typeface="Calibri" panose="020F0502020204030204" pitchFamily="34" charset="0"/>
                          <a:cs typeface="Times New Roman" panose="02020603050405020304" pitchFamily="18" charset="0"/>
                        </a:rPr>
                        <a:t>(12)28</a:t>
                      </a:r>
                      <a:r>
                        <a:rPr lang="en-GB" sz="2800" b="0" dirty="0">
                          <a:effectLst/>
                          <a:latin typeface="+mj-lt"/>
                          <a:ea typeface="Calibri" panose="020F0502020204030204" pitchFamily="34" charset="0"/>
                          <a:cs typeface="Times New Roman" panose="02020603050405020304" pitchFamily="18" charset="0"/>
                        </a:rPr>
                        <a:t>%</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338200086"/>
                  </a:ext>
                </a:extLst>
              </a:tr>
              <a:tr h="433527">
                <a:tc>
                  <a:txBody>
                    <a:bodyPr/>
                    <a:lstStyle/>
                    <a:p>
                      <a:pPr>
                        <a:lnSpc>
                          <a:spcPct val="107000"/>
                        </a:lnSpc>
                        <a:spcAft>
                          <a:spcPts val="800"/>
                        </a:spcAft>
                      </a:pPr>
                      <a:r>
                        <a:rPr lang="en-GB" sz="2800" b="0" dirty="0">
                          <a:effectLst/>
                          <a:latin typeface="+mj-lt"/>
                          <a:cs typeface="Times New Roman" panose="02020603050405020304" pitchFamily="18" charset="0"/>
                        </a:rPr>
                        <a:t>9 </a:t>
                      </a:r>
                      <a:r>
                        <a:rPr lang="en-GB" sz="2800" b="0" dirty="0" err="1">
                          <a:effectLst/>
                          <a:latin typeface="+mj-lt"/>
                          <a:cs typeface="Times New Roman" panose="02020603050405020304" pitchFamily="18" charset="0"/>
                        </a:rPr>
                        <a:t>balai</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2800" b="0" dirty="0">
                          <a:effectLst/>
                          <a:latin typeface="+mj-lt"/>
                          <a:ea typeface="Calibri" panose="020F0502020204030204" pitchFamily="34" charset="0"/>
                          <a:cs typeface="Times New Roman" panose="02020603050405020304" pitchFamily="18" charset="0"/>
                        </a:rPr>
                        <a:t>(15)</a:t>
                      </a:r>
                      <a:r>
                        <a:rPr lang="en-GB" sz="2800" b="0" dirty="0">
                          <a:effectLst/>
                          <a:latin typeface="+mj-lt"/>
                          <a:ea typeface="Calibri" panose="020F0502020204030204" pitchFamily="34" charset="0"/>
                          <a:cs typeface="Times New Roman" panose="02020603050405020304" pitchFamily="18" charset="0"/>
                        </a:rPr>
                        <a:t>34%</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28312973"/>
                  </a:ext>
                </a:extLst>
              </a:tr>
              <a:tr h="433527">
                <a:tc>
                  <a:txBody>
                    <a:bodyPr/>
                    <a:lstStyle/>
                    <a:p>
                      <a:pPr>
                        <a:lnSpc>
                          <a:spcPct val="107000"/>
                        </a:lnSpc>
                        <a:spcAft>
                          <a:spcPts val="800"/>
                        </a:spcAft>
                      </a:pPr>
                      <a:r>
                        <a:rPr lang="en-GB" sz="2800" b="0" dirty="0">
                          <a:effectLst/>
                          <a:latin typeface="+mj-lt"/>
                          <a:cs typeface="Times New Roman" panose="02020603050405020304" pitchFamily="18" charset="0"/>
                        </a:rPr>
                        <a:t>8 </a:t>
                      </a:r>
                      <a:r>
                        <a:rPr lang="en-GB" sz="2800" b="0" dirty="0" err="1">
                          <a:effectLst/>
                          <a:latin typeface="+mj-lt"/>
                          <a:cs typeface="Times New Roman" panose="02020603050405020304" pitchFamily="18" charset="0"/>
                        </a:rPr>
                        <a:t>balai</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2800" b="0" dirty="0">
                          <a:effectLst/>
                          <a:latin typeface="+mj-lt"/>
                          <a:ea typeface="Calibri" panose="020F0502020204030204" pitchFamily="34" charset="0"/>
                          <a:cs typeface="Times New Roman" panose="02020603050405020304" pitchFamily="18" charset="0"/>
                        </a:rPr>
                        <a:t>(8)</a:t>
                      </a:r>
                      <a:r>
                        <a:rPr lang="en-GB" sz="2800" b="0" dirty="0">
                          <a:effectLst/>
                          <a:latin typeface="+mj-lt"/>
                          <a:ea typeface="Calibri" panose="020F0502020204030204" pitchFamily="34" charset="0"/>
                          <a:cs typeface="Times New Roman" panose="02020603050405020304" pitchFamily="18" charset="0"/>
                        </a:rPr>
                        <a:t>18%</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72450326"/>
                  </a:ext>
                </a:extLst>
              </a:tr>
              <a:tr h="433527">
                <a:tc>
                  <a:txBody>
                    <a:bodyPr/>
                    <a:lstStyle/>
                    <a:p>
                      <a:pPr>
                        <a:lnSpc>
                          <a:spcPct val="107000"/>
                        </a:lnSpc>
                        <a:spcAft>
                          <a:spcPts val="800"/>
                        </a:spcAft>
                      </a:pPr>
                      <a:r>
                        <a:rPr lang="en-GB" sz="2800" b="0" dirty="0">
                          <a:effectLst/>
                          <a:latin typeface="+mj-lt"/>
                          <a:cs typeface="Times New Roman" panose="02020603050405020304" pitchFamily="18" charset="0"/>
                        </a:rPr>
                        <a:t>7 </a:t>
                      </a:r>
                      <a:r>
                        <a:rPr lang="en-GB" sz="2800" b="0" dirty="0" err="1">
                          <a:effectLst/>
                          <a:latin typeface="+mj-lt"/>
                          <a:cs typeface="Times New Roman" panose="02020603050405020304" pitchFamily="18" charset="0"/>
                        </a:rPr>
                        <a:t>balai</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2800" b="0" dirty="0">
                          <a:effectLst/>
                          <a:latin typeface="+mj-lt"/>
                          <a:ea typeface="Calibri" panose="020F0502020204030204" pitchFamily="34" charset="0"/>
                          <a:cs typeface="Times New Roman" panose="02020603050405020304" pitchFamily="18" charset="0"/>
                        </a:rPr>
                        <a:t>(6)</a:t>
                      </a:r>
                      <a:r>
                        <a:rPr lang="en-GB" sz="2800" b="0" dirty="0">
                          <a:effectLst/>
                          <a:latin typeface="+mj-lt"/>
                          <a:ea typeface="Calibri" panose="020F0502020204030204" pitchFamily="34" charset="0"/>
                          <a:cs typeface="Times New Roman" panose="02020603050405020304" pitchFamily="18" charset="0"/>
                        </a:rPr>
                        <a:t>13%</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27151589"/>
                  </a:ext>
                </a:extLst>
              </a:tr>
              <a:tr h="433527">
                <a:tc>
                  <a:txBody>
                    <a:bodyPr/>
                    <a:lstStyle/>
                    <a:p>
                      <a:pPr>
                        <a:lnSpc>
                          <a:spcPct val="107000"/>
                        </a:lnSpc>
                        <a:spcAft>
                          <a:spcPts val="800"/>
                        </a:spcAft>
                      </a:pPr>
                      <a:r>
                        <a:rPr lang="en-GB" sz="2800" b="0" dirty="0">
                          <a:effectLst/>
                          <a:latin typeface="+mj-lt"/>
                          <a:cs typeface="Times New Roman" panose="02020603050405020304" pitchFamily="18" charset="0"/>
                        </a:rPr>
                        <a:t>6 </a:t>
                      </a:r>
                      <a:r>
                        <a:rPr lang="en-GB" sz="2800" b="0" dirty="0" err="1">
                          <a:effectLst/>
                          <a:latin typeface="+mj-lt"/>
                          <a:cs typeface="Times New Roman" panose="02020603050405020304" pitchFamily="18" charset="0"/>
                        </a:rPr>
                        <a:t>balai</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2800" b="0" dirty="0">
                          <a:effectLst/>
                          <a:latin typeface="+mj-lt"/>
                          <a:ea typeface="Calibri" panose="020F0502020204030204" pitchFamily="34" charset="0"/>
                          <a:cs typeface="Times New Roman" panose="02020603050405020304" pitchFamily="18" charset="0"/>
                        </a:rPr>
                        <a:t>(3)</a:t>
                      </a:r>
                      <a:r>
                        <a:rPr lang="en-GB" sz="2800" b="0" dirty="0">
                          <a:effectLst/>
                          <a:latin typeface="+mj-lt"/>
                          <a:ea typeface="Calibri" panose="020F0502020204030204" pitchFamily="34" charset="0"/>
                          <a:cs typeface="Times New Roman" panose="02020603050405020304" pitchFamily="18" charset="0"/>
                        </a:rPr>
                        <a:t>6%</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54725206"/>
                  </a:ext>
                </a:extLst>
              </a:tr>
              <a:tr h="433527">
                <a:tc>
                  <a:txBody>
                    <a:bodyPr/>
                    <a:lstStyle/>
                    <a:p>
                      <a:pPr>
                        <a:lnSpc>
                          <a:spcPct val="107000"/>
                        </a:lnSpc>
                        <a:spcAft>
                          <a:spcPts val="800"/>
                        </a:spcAft>
                      </a:pPr>
                      <a:r>
                        <a:rPr lang="en-GB" sz="2800" b="0" dirty="0">
                          <a:effectLst/>
                          <a:latin typeface="+mj-lt"/>
                          <a:cs typeface="Times New Roman" panose="02020603050405020304" pitchFamily="18" charset="0"/>
                        </a:rPr>
                        <a:t>5 </a:t>
                      </a:r>
                      <a:r>
                        <a:rPr lang="en-GB" sz="2800" b="0" dirty="0" err="1">
                          <a:effectLst/>
                          <a:latin typeface="+mj-lt"/>
                          <a:cs typeface="Times New Roman" panose="02020603050405020304" pitchFamily="18" charset="0"/>
                        </a:rPr>
                        <a:t>balai</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en-GB" sz="2800" b="0" dirty="0">
                          <a:effectLst/>
                          <a:latin typeface="+mj-lt"/>
                          <a:ea typeface="Calibri" panose="020F0502020204030204" pitchFamily="34" charset="0"/>
                          <a:cs typeface="Times New Roman" panose="02020603050405020304" pitchFamily="18" charset="0"/>
                        </a:rPr>
                        <a:t>0%</a:t>
                      </a:r>
                      <a:endParaRPr lang="lt-LT" sz="2800" b="0" dirty="0">
                        <a:effectLst/>
                        <a:latin typeface="+mj-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793763508"/>
                  </a:ext>
                </a:extLst>
              </a:tr>
            </a:tbl>
          </a:graphicData>
        </a:graphic>
      </p:graphicFrame>
    </p:spTree>
    <p:extLst>
      <p:ext uri="{BB962C8B-B14F-4D97-AF65-F5344CB8AC3E}">
        <p14:creationId xmlns:p14="http://schemas.microsoft.com/office/powerpoint/2010/main" val="35565422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5428FA1-FB6E-4AFD-A24E-2F7948D079DC}"/>
              </a:ext>
            </a:extLst>
          </p:cNvPr>
          <p:cNvSpPr>
            <a:spLocks noGrp="1"/>
          </p:cNvSpPr>
          <p:nvPr>
            <p:ph type="title"/>
          </p:nvPr>
        </p:nvSpPr>
        <p:spPr/>
        <p:txBody>
          <a:bodyPr/>
          <a:lstStyle/>
          <a:p>
            <a:r>
              <a:rPr lang="en-GB" dirty="0"/>
              <a:t>I</a:t>
            </a:r>
            <a:r>
              <a:rPr lang="lt-LT" dirty="0" err="1"/>
              <a:t>švados</a:t>
            </a:r>
            <a:r>
              <a:rPr lang="lt-LT" dirty="0"/>
              <a:t> </a:t>
            </a:r>
          </a:p>
        </p:txBody>
      </p:sp>
      <p:sp>
        <p:nvSpPr>
          <p:cNvPr id="3" name="Turinio vietos rezervavimo ženklas 2">
            <a:extLst>
              <a:ext uri="{FF2B5EF4-FFF2-40B4-BE49-F238E27FC236}">
                <a16:creationId xmlns:a16="http://schemas.microsoft.com/office/drawing/2014/main" id="{D8884FD6-CDCA-442F-B269-A1771196C4C0}"/>
              </a:ext>
            </a:extLst>
          </p:cNvPr>
          <p:cNvSpPr>
            <a:spLocks noGrp="1"/>
          </p:cNvSpPr>
          <p:nvPr>
            <p:ph idx="1"/>
          </p:nvPr>
        </p:nvSpPr>
        <p:spPr>
          <a:xfrm>
            <a:off x="1104293" y="1853248"/>
            <a:ext cx="8946541" cy="4195481"/>
          </a:xfrm>
        </p:spPr>
        <p:txBody>
          <a:bodyPr>
            <a:noAutofit/>
          </a:bodyPr>
          <a:lstStyle/>
          <a:p>
            <a:pPr algn="just">
              <a:lnSpc>
                <a:spcPct val="107000"/>
              </a:lnSpc>
            </a:pP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Nustatyta, kad </a:t>
            </a:r>
            <a:r>
              <a:rPr lang="lt-LT" sz="2400" b="1" dirty="0">
                <a:effectLst/>
                <a:latin typeface="Times New Roman" panose="02020603050405020304" pitchFamily="18" charset="0"/>
                <a:ea typeface="Calibri" panose="020F0502020204030204" pitchFamily="34" charset="0"/>
                <a:cs typeface="Times New Roman" panose="02020603050405020304" pitchFamily="18" charset="0"/>
              </a:rPr>
              <a:t>95 proc.</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 naujų mokinių priprato prie naujų mokytojų ir mokyklos tvarkos, 5 proc. </a:t>
            </a:r>
            <a:r>
              <a:rPr lang="lt-LT" sz="2400" dirty="0">
                <a:latin typeface="Times New Roman" panose="02020603050405020304" pitchFamily="18" charset="0"/>
                <a:ea typeface="Calibri" panose="020F0502020204030204" pitchFamily="34" charset="0"/>
                <a:cs typeface="Times New Roman" panose="02020603050405020304" pitchFamily="18" charset="0"/>
              </a:rPr>
              <a:t>pasisakė dar nepripratę</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Mokykloje kartais nesaugūs jaučiasi 7 proc. naujokų. Likusi dalis </a:t>
            </a:r>
            <a:r>
              <a:rPr lang="lt-LT" sz="2400" b="1" dirty="0">
                <a:effectLst/>
                <a:latin typeface="Times New Roman" panose="02020603050405020304" pitchFamily="18" charset="0"/>
                <a:ea typeface="Calibri" panose="020F0502020204030204" pitchFamily="34" charset="0"/>
                <a:cs typeface="Times New Roman" panose="02020603050405020304" pitchFamily="18" charset="0"/>
              </a:rPr>
              <a:t>93 proc.</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 negalvoja arba mano, kad jaučiasi saugūs naujoje mokyklos aplinkoje, kas leidžia teigti, kad adaptacija yra </a:t>
            </a:r>
            <a:r>
              <a:rPr lang="lt-LT" sz="2400" dirty="0">
                <a:latin typeface="Times New Roman" panose="02020603050405020304" pitchFamily="18" charset="0"/>
                <a:ea typeface="Calibri" panose="020F0502020204030204" pitchFamily="34" charset="0"/>
                <a:cs typeface="Times New Roman" panose="02020603050405020304" pitchFamily="18" charset="0"/>
              </a:rPr>
              <a:t>labai gera</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Paaiškėjo, kad </a:t>
            </a:r>
            <a:r>
              <a:rPr lang="lt-LT" sz="2400" b="1" dirty="0">
                <a:effectLst/>
                <a:latin typeface="Times New Roman" panose="02020603050405020304" pitchFamily="18" charset="0"/>
                <a:ea typeface="Calibri" panose="020F0502020204030204" pitchFamily="34" charset="0"/>
                <a:cs typeface="Times New Roman" panose="02020603050405020304" pitchFamily="18" charset="0"/>
              </a:rPr>
              <a:t>87 proc.</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 naujų mokinių turi gerus santykius su mokytojais. </a:t>
            </a:r>
            <a:r>
              <a:rPr lang="lt-LT" sz="2400" dirty="0">
                <a:latin typeface="Times New Roman" panose="02020603050405020304" pitchFamily="18" charset="0"/>
                <a:ea typeface="Calibri" panose="020F0502020204030204" pitchFamily="34" charset="0"/>
                <a:cs typeface="Times New Roman" panose="02020603050405020304" pitchFamily="18" charset="0"/>
              </a:rPr>
              <a:t>Geri santykiai - geros adaptacijos požymis.</a:t>
            </a:r>
          </a:p>
          <a:p>
            <a:pPr algn="just">
              <a:lnSpc>
                <a:spcPct val="107000"/>
              </a:lnSpc>
            </a:pP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Nustatyta, kad </a:t>
            </a:r>
            <a:r>
              <a:rPr lang="lt-LT" sz="2400" b="1" dirty="0">
                <a:effectLst/>
                <a:latin typeface="Times New Roman" panose="02020603050405020304" pitchFamily="18" charset="0"/>
                <a:ea typeface="Calibri" panose="020F0502020204030204" pitchFamily="34" charset="0"/>
                <a:cs typeface="Times New Roman" panose="02020603050405020304" pitchFamily="18" charset="0"/>
              </a:rPr>
              <a:t>81 proc.</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 naujų mokinių mokyklą vertina gerai ir labai gerai</a:t>
            </a:r>
            <a:r>
              <a:rPr lang="lt-LT" sz="2400" dirty="0">
                <a:latin typeface="Times New Roman" panose="02020603050405020304" pitchFamily="18" charset="0"/>
                <a:ea typeface="Calibri" panose="020F0502020204030204" pitchFamily="34" charset="0"/>
                <a:cs typeface="Times New Roman" panose="02020603050405020304" pitchFamily="18" charset="0"/>
              </a:rPr>
              <a:t>. Geri vertinimai – aukštos adaptacijos požymis.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58035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4B83A78-ED43-44F1-ACF8-0F8B59FECA99}"/>
              </a:ext>
            </a:extLst>
          </p:cNvPr>
          <p:cNvSpPr>
            <a:spLocks noGrp="1"/>
          </p:cNvSpPr>
          <p:nvPr>
            <p:ph type="title"/>
          </p:nvPr>
        </p:nvSpPr>
        <p:spPr/>
        <p:txBody>
          <a:bodyPr/>
          <a:lstStyle/>
          <a:p>
            <a:r>
              <a:rPr lang="lt-LT" dirty="0"/>
              <a:t>Išvados </a:t>
            </a:r>
          </a:p>
        </p:txBody>
      </p:sp>
      <p:sp>
        <p:nvSpPr>
          <p:cNvPr id="3" name="Turinio vietos rezervavimo ženklas 2">
            <a:extLst>
              <a:ext uri="{FF2B5EF4-FFF2-40B4-BE49-F238E27FC236}">
                <a16:creationId xmlns:a16="http://schemas.microsoft.com/office/drawing/2014/main" id="{C1A53875-2601-4B7D-8F46-6F245BCCB048}"/>
              </a:ext>
            </a:extLst>
          </p:cNvPr>
          <p:cNvSpPr>
            <a:spLocks noGrp="1"/>
          </p:cNvSpPr>
          <p:nvPr>
            <p:ph idx="1"/>
          </p:nvPr>
        </p:nvSpPr>
        <p:spPr/>
        <p:txBody>
          <a:bodyPr>
            <a:normAutofit/>
          </a:bodyPr>
          <a:lstStyle/>
          <a:p>
            <a:pPr algn="just">
              <a:lnSpc>
                <a:spcPct val="107000"/>
              </a:lnSpc>
            </a:pP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Nustatyta, kad </a:t>
            </a:r>
            <a:r>
              <a:rPr lang="lt-LT" sz="2400" b="1" dirty="0">
                <a:effectLst/>
                <a:latin typeface="Times New Roman" panose="02020603050405020304" pitchFamily="18" charset="0"/>
                <a:ea typeface="Calibri" panose="020F0502020204030204" pitchFamily="34" charset="0"/>
                <a:cs typeface="Times New Roman" panose="02020603050405020304" pitchFamily="18" charset="0"/>
              </a:rPr>
              <a:t>80 proc.</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 naujų mokinių savo klasėse jaučiasi puikiai ir labai gerai, tai geros adaptacijos požymis. </a:t>
            </a:r>
          </a:p>
          <a:p>
            <a:pPr algn="just">
              <a:lnSpc>
                <a:spcPct val="107000"/>
              </a:lnSpc>
            </a:pP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Tyrime išsiaiškinta, kad </a:t>
            </a:r>
            <a:r>
              <a:rPr lang="lt-LT" sz="2400" b="1" dirty="0">
                <a:effectLst/>
                <a:latin typeface="Times New Roman" panose="02020603050405020304" pitchFamily="18" charset="0"/>
                <a:ea typeface="Calibri" panose="020F0502020204030204" pitchFamily="34" charset="0"/>
                <a:cs typeface="Times New Roman" panose="02020603050405020304" pitchFamily="18" charset="0"/>
              </a:rPr>
              <a:t>77 proc.</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 mokinių jaučia, kad turi draugų klasėje ir yra mėgstami, priimti. Draugiškos klasės palaiko gerą ada</a:t>
            </a:r>
            <a:r>
              <a:rPr lang="lt-LT" sz="2400" dirty="0">
                <a:latin typeface="Times New Roman" panose="02020603050405020304" pitchFamily="18" charset="0"/>
                <a:ea typeface="Calibri" panose="020F0502020204030204" pitchFamily="34" charset="0"/>
                <a:cs typeface="Times New Roman" panose="02020603050405020304" pitchFamily="18" charset="0"/>
              </a:rPr>
              <a:t>p</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taciją. </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Nustatyta, kad tik 2 proc. naujų mokinių pastebėjo, kad anoje mokykloje jiems sekėsi geriau, kiti </a:t>
            </a:r>
            <a:r>
              <a:rPr lang="lt-LT" sz="2400" b="1" dirty="0">
                <a:effectLst/>
                <a:latin typeface="Times New Roman" panose="02020603050405020304" pitchFamily="18" charset="0"/>
                <a:ea typeface="Calibri" panose="020F0502020204030204" pitchFamily="34" charset="0"/>
                <a:cs typeface="Times New Roman" panose="02020603050405020304" pitchFamily="18" charset="0"/>
              </a:rPr>
              <a:t>98 proc.</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 to neteigia ir mano, kad </a:t>
            </a:r>
            <a:r>
              <a:rPr lang="lt-LT" sz="2400" dirty="0">
                <a:latin typeface="Times New Roman" panose="02020603050405020304" pitchFamily="18" charset="0"/>
                <a:ea typeface="Calibri" panose="020F0502020204030204" pitchFamily="34" charset="0"/>
                <a:cs typeface="Times New Roman" panose="02020603050405020304" pitchFamily="18" charset="0"/>
              </a:rPr>
              <a:t>didesnę sėkmę jaučia</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 konservatorijoje</a:t>
            </a:r>
            <a:r>
              <a:rPr lang="lt-LT" sz="2400" dirty="0">
                <a:latin typeface="Times New Roman" panose="02020603050405020304" pitchFamily="18" charset="0"/>
                <a:ea typeface="Calibri" panose="020F0502020204030204" pitchFamily="34" charset="0"/>
                <a:cs typeface="Times New Roman" panose="02020603050405020304" pitchFamily="18" charset="0"/>
              </a:rPr>
              <a:t>/</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pastebi, kad yra kažkokių pasikeitimų</a:t>
            </a:r>
            <a:r>
              <a:rPr lang="lt-LT" sz="2400" dirty="0">
                <a:latin typeface="Times New Roman" panose="02020603050405020304" pitchFamily="18" charset="0"/>
                <a:ea typeface="Calibri" panose="020F0502020204030204" pitchFamily="34" charset="0"/>
                <a:cs typeface="Times New Roman" panose="02020603050405020304" pitchFamily="18" charset="0"/>
              </a:rPr>
              <a:t>/</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visai apie tai nemąsto. </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125677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79A617D-2D3E-319B-49A7-5F76E113C02B}"/>
              </a:ext>
            </a:extLst>
          </p:cNvPr>
          <p:cNvSpPr>
            <a:spLocks noGrp="1"/>
          </p:cNvSpPr>
          <p:nvPr>
            <p:ph type="title"/>
          </p:nvPr>
        </p:nvSpPr>
        <p:spPr/>
        <p:txBody>
          <a:bodyPr/>
          <a:lstStyle/>
          <a:p>
            <a:r>
              <a:rPr lang="lt-LT" dirty="0"/>
              <a:t>Rekomendacijos adaptacijai gerinti:</a:t>
            </a:r>
          </a:p>
        </p:txBody>
      </p:sp>
      <p:sp>
        <p:nvSpPr>
          <p:cNvPr id="3" name="Turinio vietos rezervavimo ženklas 2">
            <a:extLst>
              <a:ext uri="{FF2B5EF4-FFF2-40B4-BE49-F238E27FC236}">
                <a16:creationId xmlns:a16="http://schemas.microsoft.com/office/drawing/2014/main" id="{96E22362-4CDC-9EF3-DEDA-5650D7BB842A}"/>
              </a:ext>
            </a:extLst>
          </p:cNvPr>
          <p:cNvSpPr>
            <a:spLocks noGrp="1"/>
          </p:cNvSpPr>
          <p:nvPr>
            <p:ph idx="1"/>
          </p:nvPr>
        </p:nvSpPr>
        <p:spPr/>
        <p:txBody>
          <a:bodyPr>
            <a:normAutofit/>
          </a:bodyPr>
          <a:lstStyle/>
          <a:p>
            <a:r>
              <a:rPr lang="lt-LT" sz="2800" b="0" i="0" u="none" strike="noStrike" baseline="0" dirty="0">
                <a:latin typeface="Times New Roman" panose="02020603050405020304" pitchFamily="18" charset="0"/>
                <a:cs typeface="Times New Roman" panose="02020603050405020304" pitchFamily="18" charset="0"/>
              </a:rPr>
              <a:t>Prie įprasto mokykloje mokymosi tempo judėti iš lėto - pirmiau duodant mažiau užduočių bei namų darbų, nuosekliai po truputį krūvį didinant. </a:t>
            </a:r>
          </a:p>
          <a:p>
            <a:r>
              <a:rPr lang="lt-LT" sz="2800" b="0" i="0" u="none" strike="noStrike" baseline="0" dirty="0">
                <a:latin typeface="Times New Roman" panose="02020603050405020304" pitchFamily="18" charset="0"/>
                <a:cs typeface="Times New Roman" panose="02020603050405020304" pitchFamily="18" charset="0"/>
              </a:rPr>
              <a:t>Į pamokas integruoti socialinį emocinį ugdymą, tai padės sukurti ryšį su mokiniais, pamokos taps nemonotoniškos. Mokytojų dėmesys vaikų emocijoms ir jausmams padėtų sumažinti jų patiriama stresą mokykloje, nerimą dėl per didelio mokymosi krūvio. Tai itin svarbu sėkmingai mokinių adaptacijai. </a:t>
            </a:r>
          </a:p>
          <a:p>
            <a:endParaRPr lang="lt-LT" dirty="0"/>
          </a:p>
        </p:txBody>
      </p:sp>
    </p:spTree>
    <p:extLst>
      <p:ext uri="{BB962C8B-B14F-4D97-AF65-F5344CB8AC3E}">
        <p14:creationId xmlns:p14="http://schemas.microsoft.com/office/powerpoint/2010/main" val="41872576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853A917-186C-0B39-B2D6-89C666BBC27F}"/>
              </a:ext>
            </a:extLst>
          </p:cNvPr>
          <p:cNvSpPr>
            <a:spLocks noGrp="1"/>
          </p:cNvSpPr>
          <p:nvPr>
            <p:ph type="title"/>
          </p:nvPr>
        </p:nvSpPr>
        <p:spPr/>
        <p:txBody>
          <a:bodyPr/>
          <a:lstStyle/>
          <a:p>
            <a:r>
              <a:rPr lang="lt-LT" dirty="0"/>
              <a:t>Rekomendacijos adaptacijai gerinti </a:t>
            </a:r>
          </a:p>
        </p:txBody>
      </p:sp>
      <p:sp>
        <p:nvSpPr>
          <p:cNvPr id="3" name="Turinio vietos rezervavimo ženklas 2">
            <a:extLst>
              <a:ext uri="{FF2B5EF4-FFF2-40B4-BE49-F238E27FC236}">
                <a16:creationId xmlns:a16="http://schemas.microsoft.com/office/drawing/2014/main" id="{79F5702D-A3D9-2248-8115-0FFE6E9C5DB6}"/>
              </a:ext>
            </a:extLst>
          </p:cNvPr>
          <p:cNvSpPr>
            <a:spLocks noGrp="1"/>
          </p:cNvSpPr>
          <p:nvPr>
            <p:ph idx="1"/>
          </p:nvPr>
        </p:nvSpPr>
        <p:spPr>
          <a:xfrm>
            <a:off x="1104293" y="1642100"/>
            <a:ext cx="8946541" cy="4195481"/>
          </a:xfrm>
        </p:spPr>
        <p:txBody>
          <a:bodyPr>
            <a:normAutofit lnSpcReduction="10000"/>
          </a:bodyPr>
          <a:lstStyle/>
          <a:p>
            <a:pPr algn="l"/>
            <a:endParaRPr lang="lt-LT" sz="1800" b="0" i="0" u="none" strike="noStrike" baseline="0" dirty="0">
              <a:solidFill>
                <a:srgbClr val="000000"/>
              </a:solidFill>
              <a:latin typeface="Times New Roman" panose="02020603050405020304" pitchFamily="18" charset="0"/>
            </a:endParaRPr>
          </a:p>
          <a:p>
            <a:r>
              <a:rPr lang="lt-LT" sz="2800" b="0" i="0" u="none" strike="noStrike" baseline="0" dirty="0">
                <a:latin typeface="Times New Roman" panose="02020603050405020304" pitchFamily="18" charset="0"/>
                <a:cs typeface="Times New Roman" panose="02020603050405020304" pitchFamily="18" charset="0"/>
              </a:rPr>
              <a:t>Sėkmingai adaptacijai mokykloje labai svarbūs mokinių tarpusavio santykiai. Svarbu, kad klasės vadovas tinkamai pasiruoštų naujos klasės ar naujo mokinio atėjimui</a:t>
            </a:r>
            <a:r>
              <a:rPr lang="en-GB" sz="2800" dirty="0">
                <a:latin typeface="Times New Roman" panose="02020603050405020304" pitchFamily="18" charset="0"/>
                <a:cs typeface="Times New Roman" panose="02020603050405020304" pitchFamily="18" charset="0"/>
              </a:rPr>
              <a:t>.</a:t>
            </a:r>
            <a:endParaRPr lang="lt-LT" sz="2800" b="0" i="0" u="none" strike="noStrike" baseline="0" dirty="0">
              <a:latin typeface="Times New Roman" panose="02020603050405020304" pitchFamily="18" charset="0"/>
              <a:cs typeface="Times New Roman" panose="02020603050405020304" pitchFamily="18" charset="0"/>
            </a:endParaRPr>
          </a:p>
          <a:p>
            <a:r>
              <a:rPr lang="lt-LT" sz="2800" b="0" i="0" u="none" strike="noStrike" baseline="0" dirty="0">
                <a:latin typeface="Times New Roman" panose="02020603050405020304" pitchFamily="18" charset="0"/>
                <a:cs typeface="Times New Roman" panose="02020603050405020304" pitchFamily="18" charset="0"/>
              </a:rPr>
              <a:t>Naujai suformuotai klasei rekomenduojama pravesti klases valandėles, į kurias būtų įtraukti grupės formavimo užsiėmimai/žaidimai. Jie padėtų naujokams geriau susipažinti vienas su kitu, paskatintų bendradarbiavimą. Galima į šį procesą įtraukti ir psichologę ir</a:t>
            </a:r>
            <a:r>
              <a:rPr lang="en-GB" sz="2800" dirty="0">
                <a:latin typeface="Times New Roman" panose="02020603050405020304" pitchFamily="18" charset="0"/>
                <a:cs typeface="Times New Roman" panose="02020603050405020304" pitchFamily="18" charset="0"/>
              </a:rPr>
              <a:t> </a:t>
            </a:r>
            <a:r>
              <a:rPr lang="lt-LT" sz="2800" b="0" i="0" u="none" strike="noStrike" baseline="0" dirty="0">
                <a:latin typeface="Times New Roman" panose="02020603050405020304" pitchFamily="18" charset="0"/>
                <a:cs typeface="Times New Roman" panose="02020603050405020304" pitchFamily="18" charset="0"/>
              </a:rPr>
              <a:t>socialinę pedagogę. </a:t>
            </a:r>
          </a:p>
          <a:p>
            <a:endParaRPr lang="lt-LT" dirty="0"/>
          </a:p>
        </p:txBody>
      </p:sp>
    </p:spTree>
    <p:extLst>
      <p:ext uri="{BB962C8B-B14F-4D97-AF65-F5344CB8AC3E}">
        <p14:creationId xmlns:p14="http://schemas.microsoft.com/office/powerpoint/2010/main" val="19614774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0A9A4BA-59D0-4E19-D8A1-33C955F7B8D7}"/>
              </a:ext>
            </a:extLst>
          </p:cNvPr>
          <p:cNvSpPr>
            <a:spLocks noGrp="1"/>
          </p:cNvSpPr>
          <p:nvPr>
            <p:ph type="title"/>
          </p:nvPr>
        </p:nvSpPr>
        <p:spPr/>
        <p:txBody>
          <a:bodyPr/>
          <a:lstStyle/>
          <a:p>
            <a:r>
              <a:rPr lang="lt-LT" dirty="0"/>
              <a:t>Rekomendacijos adaptacijai gerinti</a:t>
            </a:r>
          </a:p>
        </p:txBody>
      </p:sp>
      <p:sp>
        <p:nvSpPr>
          <p:cNvPr id="3" name="Turinio vietos rezervavimo ženklas 2">
            <a:extLst>
              <a:ext uri="{FF2B5EF4-FFF2-40B4-BE49-F238E27FC236}">
                <a16:creationId xmlns:a16="http://schemas.microsoft.com/office/drawing/2014/main" id="{04B21B87-39EB-9B7D-6DC5-DFCBB5BFBEFC}"/>
              </a:ext>
            </a:extLst>
          </p:cNvPr>
          <p:cNvSpPr>
            <a:spLocks noGrp="1"/>
          </p:cNvSpPr>
          <p:nvPr>
            <p:ph idx="1"/>
          </p:nvPr>
        </p:nvSpPr>
        <p:spPr/>
        <p:txBody>
          <a:bodyPr>
            <a:normAutofit/>
          </a:bodyPr>
          <a:lstStyle/>
          <a:p>
            <a:r>
              <a:rPr lang="lt-LT" sz="2800" b="0" i="0" u="none" strike="noStrike" baseline="0" dirty="0">
                <a:latin typeface="Times New Roman" panose="02020603050405020304" pitchFamily="18" charset="0"/>
                <a:cs typeface="Times New Roman" panose="02020603050405020304" pitchFamily="18" charset="0"/>
              </a:rPr>
              <a:t>Atėjus naujam mokiniui į klasę svarbu prieš jam ateinant paruošti klasę, primenant apie paramos, palaikymo, palankumo rodymo naujokui svarbą. Taip pat, atėjus naujokui suorganizuoti bendrą neformalų susitikimą su klasės draugais, paskirti įtraukti jį į veiklas, perduotų reikiamą informaciją. Būtų gerai, jei naujoko mentoriais taptų klasėje lyderiaujantys mokiniai, tai palengvintų naujoko socializaciją, tačiau svarbu ir mentorių asmeninė iniciatyva bei noras jais tapti. </a:t>
            </a:r>
          </a:p>
          <a:p>
            <a:pPr marL="0" indent="0">
              <a:buNone/>
            </a:pPr>
            <a:endParaRPr lang="lt-LT" dirty="0"/>
          </a:p>
        </p:txBody>
      </p:sp>
    </p:spTree>
    <p:extLst>
      <p:ext uri="{BB962C8B-B14F-4D97-AF65-F5344CB8AC3E}">
        <p14:creationId xmlns:p14="http://schemas.microsoft.com/office/powerpoint/2010/main" val="2985573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071282"/>
          </a:xfrm>
        </p:spPr>
        <p:txBody>
          <a:bodyPr/>
          <a:lstStyle/>
          <a:p>
            <a:r>
              <a:rPr lang="lt-LT" dirty="0"/>
              <a:t>Tyrimo metodika tyrimo dalyviai</a:t>
            </a:r>
            <a:endParaRPr lang="en-GB" dirty="0"/>
          </a:p>
        </p:txBody>
      </p:sp>
      <p:sp>
        <p:nvSpPr>
          <p:cNvPr id="3" name="Content Placeholder 2"/>
          <p:cNvSpPr>
            <a:spLocks noGrp="1"/>
          </p:cNvSpPr>
          <p:nvPr>
            <p:ph idx="1"/>
          </p:nvPr>
        </p:nvSpPr>
        <p:spPr>
          <a:xfrm>
            <a:off x="1103312" y="1683026"/>
            <a:ext cx="8946541" cy="4565373"/>
          </a:xfrm>
        </p:spPr>
        <p:txBody>
          <a:bodyPr>
            <a:normAutofit/>
          </a:bodyPr>
          <a:lstStyle/>
          <a:p>
            <a:r>
              <a:rPr lang="lt-LT" sz="2400" dirty="0">
                <a:latin typeface="Times New Roman" panose="02020603050405020304" pitchFamily="18" charset="0"/>
                <a:ea typeface="Times New Roman" panose="02020603050405020304" pitchFamily="18" charset="0"/>
                <a:cs typeface="Times New Roman" panose="02020603050405020304" pitchFamily="18" charset="0"/>
              </a:rPr>
              <a:t>Šiais metais, a</a:t>
            </a: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daptacijos a</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pklausoje</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dalyvavo</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4</a:t>
            </a: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mokyklos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naujokai</a:t>
            </a: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ea typeface="Times New Roman" panose="02020603050405020304" pitchFamily="18" charset="0"/>
                <a:cs typeface="Times New Roman" panose="02020603050405020304" pitchFamily="18" charset="0"/>
              </a:rPr>
              <a:t>me</a:t>
            </a:r>
            <a:r>
              <a:rPr lang="lt-LT" sz="2400" dirty="0" err="1">
                <a:latin typeface="Times New Roman" panose="02020603050405020304" pitchFamily="18" charset="0"/>
                <a:ea typeface="Times New Roman" panose="02020603050405020304" pitchFamily="18" charset="0"/>
                <a:cs typeface="Times New Roman" panose="02020603050405020304" pitchFamily="18" charset="0"/>
              </a:rPr>
              <a:t>rginų</a:t>
            </a:r>
            <a:r>
              <a:rPr lang="en-GB" sz="2400" dirty="0">
                <a:latin typeface="Times New Roman" panose="02020603050405020304" pitchFamily="18" charset="0"/>
                <a:ea typeface="Times New Roman" panose="02020603050405020304" pitchFamily="18" charset="0"/>
                <a:cs typeface="Times New Roman" panose="02020603050405020304" pitchFamily="18" charset="0"/>
              </a:rPr>
              <a:t> – </a:t>
            </a:r>
            <a:r>
              <a:rPr lang="lt-LT" sz="2400" dirty="0">
                <a:latin typeface="Times New Roman" panose="02020603050405020304" pitchFamily="18" charset="0"/>
                <a:ea typeface="Times New Roman" panose="02020603050405020304" pitchFamily="18" charset="0"/>
                <a:cs typeface="Times New Roman" panose="02020603050405020304" pitchFamily="18" charset="0"/>
              </a:rPr>
              <a:t>68</a:t>
            </a:r>
            <a:r>
              <a:rPr lang="en-GB" sz="2400" dirty="0">
                <a:latin typeface="Times New Roman" panose="02020603050405020304" pitchFamily="18" charset="0"/>
                <a:ea typeface="Times New Roman" panose="02020603050405020304" pitchFamily="18" charset="0"/>
                <a:cs typeface="Times New Roman" panose="02020603050405020304" pitchFamily="18" charset="0"/>
              </a:rPr>
              <a:t>%</a:t>
            </a:r>
            <a:r>
              <a:rPr lang="lt-LT" sz="2400" dirty="0">
                <a:latin typeface="Times New Roman" panose="02020603050405020304" pitchFamily="18" charset="0"/>
                <a:ea typeface="Times New Roman" panose="02020603050405020304" pitchFamily="18" charset="0"/>
                <a:cs typeface="Times New Roman" panose="02020603050405020304" pitchFamily="18" charset="0"/>
              </a:rPr>
              <a:t>, vaikinų–</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lt-LT" sz="2400" dirty="0">
                <a:latin typeface="Times New Roman" panose="02020603050405020304" pitchFamily="18" charset="0"/>
                <a:ea typeface="Times New Roman" panose="02020603050405020304" pitchFamily="18" charset="0"/>
                <a:cs typeface="Times New Roman" panose="02020603050405020304" pitchFamily="18" charset="0"/>
              </a:rPr>
              <a:t>32</a:t>
            </a:r>
            <a:r>
              <a:rPr lang="en-GB" sz="2400" dirty="0">
                <a:latin typeface="Times New Roman" panose="02020603050405020304" pitchFamily="18" charset="0"/>
                <a:ea typeface="Times New Roman" panose="02020603050405020304" pitchFamily="18" charset="0"/>
                <a:cs typeface="Times New Roman" panose="02020603050405020304" pitchFamily="18" charset="0"/>
              </a:rPr>
              <a:t>%</a:t>
            </a:r>
            <a:r>
              <a:rPr lang="lt-LT" sz="2400" dirty="0">
                <a:latin typeface="Times New Roman" panose="02020603050405020304" pitchFamily="18" charset="0"/>
                <a:ea typeface="Times New Roman" panose="02020603050405020304" pitchFamily="18" charset="0"/>
                <a:cs typeface="Times New Roman" panose="02020603050405020304" pitchFamily="18" charset="0"/>
              </a:rPr>
              <a:t>.</a:t>
            </a: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 </a:t>
            </a:r>
          </a:p>
          <a:p>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Tyrimas atliktas </a:t>
            </a:r>
            <a:r>
              <a:rPr lang="lt-LT" sz="2400" dirty="0">
                <a:effectLst/>
                <a:latin typeface="Times New Roman" panose="02020603050405020304" pitchFamily="18" charset="0"/>
                <a:ea typeface="Calibri" panose="020F0502020204030204" pitchFamily="34" charset="0"/>
              </a:rPr>
              <a:t>2024 m. lapkričio 4-8 dienomis.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Apklausos anketa - anoniminė, vardo pavardės nurodyti nereikėjo, tik lytį ir klasę.</a:t>
            </a:r>
          </a:p>
          <a:p>
            <a:pPr>
              <a:spcAft>
                <a:spcPts val="1000"/>
              </a:spcAft>
            </a:pPr>
            <a:r>
              <a:rPr lang="en-GB"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Tyrime dalyvavo mokiniai  iš </a:t>
            </a:r>
            <a:r>
              <a:rPr lang="lt-LT" sz="2400" dirty="0">
                <a:latin typeface="Times New Roman" panose="02020603050405020304" pitchFamily="18" charset="0"/>
                <a:ea typeface="Times New Roman" panose="02020603050405020304" pitchFamily="18" charset="0"/>
                <a:cs typeface="Times New Roman" panose="02020603050405020304" pitchFamily="18" charset="0"/>
              </a:rPr>
              <a:t>9kl.</a:t>
            </a:r>
            <a:r>
              <a:rPr lang="en-GB" sz="2400" dirty="0">
                <a:effectLst/>
                <a:latin typeface="Times New Roman" panose="02020603050405020304" pitchFamily="18" charset="0"/>
                <a:ea typeface="Times New Roman" panose="02020603050405020304" pitchFamily="18" charset="0"/>
                <a:cs typeface="Times New Roman" panose="02020603050405020304" pitchFamily="18" charset="0"/>
              </a:rPr>
              <a:t>, 10 kl.</a:t>
            </a: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GB"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ea typeface="Times New Roman" panose="02020603050405020304" pitchFamily="18" charset="0"/>
                <a:cs typeface="Times New Roman" panose="02020603050405020304" pitchFamily="18" charset="0"/>
              </a:rPr>
              <a:t>11 kl.</a:t>
            </a:r>
            <a:r>
              <a:rPr lang="lt-LT"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63 </a:t>
            </a:r>
            <a:r>
              <a:rPr lang="en-GB"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mokinių</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įstojusių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iš</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K</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lai</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pėdos</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mokyklų</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37 </a:t>
            </a:r>
            <a:r>
              <a:rPr lang="en-GB"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iš</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kitų</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miestų</a:t>
            </a: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dirty="0" err="1">
                <a:effectLst/>
                <a:latin typeface="Times New Roman" panose="02020603050405020304" pitchFamily="18" charset="0"/>
                <a:ea typeface="Calibri" panose="020F0502020204030204" pitchFamily="34" charset="0"/>
                <a:cs typeface="Times New Roman" panose="02020603050405020304" pitchFamily="18" charset="0"/>
              </a:rPr>
              <a:t>mokyklų</a:t>
            </a: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t-LT" sz="2400" dirty="0">
              <a:effectLst/>
              <a:latin typeface="Trebuchet MS" panose="020B0603020202020204" pitchFamily="34" charset="0"/>
              <a:ea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9175225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E463F6E-336F-677C-F4F7-0C6700A95B8F}"/>
              </a:ext>
            </a:extLst>
          </p:cNvPr>
          <p:cNvSpPr>
            <a:spLocks noGrp="1"/>
          </p:cNvSpPr>
          <p:nvPr>
            <p:ph type="title"/>
          </p:nvPr>
        </p:nvSpPr>
        <p:spPr/>
        <p:txBody>
          <a:bodyPr/>
          <a:lstStyle/>
          <a:p>
            <a:r>
              <a:rPr lang="lt-LT" dirty="0"/>
              <a:t>Rekomendacijos adaptacijai gerinti</a:t>
            </a:r>
          </a:p>
        </p:txBody>
      </p:sp>
      <p:sp>
        <p:nvSpPr>
          <p:cNvPr id="3" name="Turinio vietos rezervavimo ženklas 2">
            <a:extLst>
              <a:ext uri="{FF2B5EF4-FFF2-40B4-BE49-F238E27FC236}">
                <a16:creationId xmlns:a16="http://schemas.microsoft.com/office/drawing/2014/main" id="{26AA87B9-71BE-2EBB-6E99-23B445DBC664}"/>
              </a:ext>
            </a:extLst>
          </p:cNvPr>
          <p:cNvSpPr>
            <a:spLocks noGrp="1"/>
          </p:cNvSpPr>
          <p:nvPr>
            <p:ph idx="1"/>
          </p:nvPr>
        </p:nvSpPr>
        <p:spPr/>
        <p:txBody>
          <a:bodyPr/>
          <a:lstStyle/>
          <a:p>
            <a:r>
              <a:rPr lang="lt-LT" sz="2800" b="0" i="0" u="none" strike="noStrike" baseline="0" dirty="0">
                <a:latin typeface="Times New Roman" panose="02020603050405020304" pitchFamily="18" charset="0"/>
                <a:cs typeface="Times New Roman" panose="02020603050405020304" pitchFamily="18" charset="0"/>
              </a:rPr>
              <a:t>Naujai atėjęs moksleivis turi būti supažindinamas su esama tvarka bei taisyklėmis, taisyklių bei ribų žinojimas palengvina adaptaciją, leidžia sužinoti, ko yra tikimąsi. Rekomenduojama pravesti ekskursiją po mokyklą, mokinį supažindinant su patalpomis: direktoriaus ir pavaduotojų kabinetais, valgykla, rūbinės, kabinetai, tualetai ir t.t. </a:t>
            </a:r>
          </a:p>
          <a:p>
            <a:endParaRPr lang="lt-LT" dirty="0"/>
          </a:p>
        </p:txBody>
      </p:sp>
    </p:spTree>
    <p:extLst>
      <p:ext uri="{BB962C8B-B14F-4D97-AF65-F5344CB8AC3E}">
        <p14:creationId xmlns:p14="http://schemas.microsoft.com/office/powerpoint/2010/main" val="322083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Kas yra adaptacija mokykloje?</a:t>
            </a:r>
            <a:endParaRPr lang="en-GB" dirty="0"/>
          </a:p>
        </p:txBody>
      </p:sp>
      <p:sp>
        <p:nvSpPr>
          <p:cNvPr id="3" name="Content Placeholder 2"/>
          <p:cNvSpPr>
            <a:spLocks noGrp="1"/>
          </p:cNvSpPr>
          <p:nvPr>
            <p:ph idx="1"/>
          </p:nvPr>
        </p:nvSpPr>
        <p:spPr>
          <a:xfrm>
            <a:off x="1104293" y="1496327"/>
            <a:ext cx="8946541" cy="4195481"/>
          </a:xfrm>
        </p:spPr>
        <p:txBody>
          <a:bodyPr>
            <a:noAutofit/>
          </a:bodyPr>
          <a:lstStyle/>
          <a:p>
            <a:r>
              <a:rPr lang="lt-LT" sz="2400" dirty="0">
                <a:latin typeface="Times New Roman" panose="02020603050405020304" pitchFamily="18" charset="0"/>
                <a:cs typeface="Times New Roman" panose="02020603050405020304" pitchFamily="18" charset="0"/>
              </a:rPr>
              <a:t>Adaptacija mokykloje yra procesas kai mokinys prisitaiko prie mokymosi aplinkos. Tai lyg bandomasis laikotarpis per kurį galima pamatyti mokinio adaptacinį lygį – gebėjimą prisitaikyti prie pokyčių. </a:t>
            </a:r>
          </a:p>
          <a:p>
            <a:r>
              <a:rPr lang="lt-LT" sz="2400" dirty="0">
                <a:latin typeface="Times New Roman" panose="02020603050405020304" pitchFamily="18" charset="0"/>
                <a:cs typeface="Times New Roman" panose="02020603050405020304" pitchFamily="18" charset="0"/>
              </a:rPr>
              <a:t>Gerai ir puikiai adaptacijai svarbu keli momentai – kokia yra mokinio patirtis, </a:t>
            </a:r>
            <a:r>
              <a:rPr lang="lt-LT" sz="2400" dirty="0" err="1">
                <a:latin typeface="Times New Roman" panose="02020603050405020304" pitchFamily="18" charset="0"/>
                <a:cs typeface="Times New Roman" panose="02020603050405020304" pitchFamily="18" charset="0"/>
              </a:rPr>
              <a:t>t.y</a:t>
            </a:r>
            <a:r>
              <a:rPr lang="lt-LT" sz="2400" dirty="0">
                <a:latin typeface="Times New Roman" panose="02020603050405020304" pitchFamily="18" charset="0"/>
                <a:cs typeface="Times New Roman" panose="02020603050405020304" pitchFamily="18" charset="0"/>
              </a:rPr>
              <a:t>. jo paties gebėjimai prisitaikyti ir pačiam rasti sprendimus susidoroti su iškilusius stresu ir sąlygos mokykloje, ten esantys žmonės ir palanki pokyčiams aplinka. </a:t>
            </a:r>
          </a:p>
          <a:p>
            <a:r>
              <a:rPr lang="lt-LT" sz="2400" dirty="0">
                <a:latin typeface="Times New Roman" panose="02020603050405020304" pitchFamily="18" charset="0"/>
                <a:cs typeface="Times New Roman" panose="02020603050405020304" pitchFamily="18" charset="0"/>
              </a:rPr>
              <a:t>Santykiai yra svarbiausias geros adaptacijos komponentas, tad mokykloje neturi būti patyčių, engimo, ignoravimo, bausmių, atstūmimo. Jei santykiai yra geri, visi kiti sunkumai yra įveikiami žymiai lengviau. </a:t>
            </a:r>
          </a:p>
        </p:txBody>
      </p:sp>
    </p:spTree>
    <p:extLst>
      <p:ext uri="{BB962C8B-B14F-4D97-AF65-F5344CB8AC3E}">
        <p14:creationId xmlns:p14="http://schemas.microsoft.com/office/powerpoint/2010/main" val="1614164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1D8C426-67D2-BFFE-C9D1-44BF6F79699E}"/>
              </a:ext>
            </a:extLst>
          </p:cNvPr>
          <p:cNvSpPr>
            <a:spLocks noGrp="1"/>
          </p:cNvSpPr>
          <p:nvPr>
            <p:ph type="title"/>
          </p:nvPr>
        </p:nvSpPr>
        <p:spPr/>
        <p:txBody>
          <a:bodyPr/>
          <a:lstStyle/>
          <a:p>
            <a:r>
              <a:rPr lang="lt-LT" sz="4000" dirty="0">
                <a:ea typeface="Calibri" panose="020F0502020204030204" pitchFamily="34" charset="0"/>
                <a:cs typeface="Times New Roman" panose="02020603050405020304" pitchFamily="18" charset="0"/>
              </a:rPr>
              <a:t>Kodėl pasirinkai Stasio Šimkaus konservatoriją?</a:t>
            </a:r>
            <a:endParaRPr lang="lt-LT" sz="4000" dirty="0">
              <a:cs typeface="Times New Roman" panose="02020603050405020304" pitchFamily="18" charset="0"/>
            </a:endParaRPr>
          </a:p>
        </p:txBody>
      </p:sp>
      <p:graphicFrame>
        <p:nvGraphicFramePr>
          <p:cNvPr id="6" name="Content Placeholder 5">
            <a:extLst>
              <a:ext uri="{FF2B5EF4-FFF2-40B4-BE49-F238E27FC236}">
                <a16:creationId xmlns:a16="http://schemas.microsoft.com/office/drawing/2014/main" id="{2F93CB51-0749-182A-8F17-B06386BF2907}"/>
              </a:ext>
            </a:extLst>
          </p:cNvPr>
          <p:cNvGraphicFramePr>
            <a:graphicFrameLocks noGrp="1"/>
          </p:cNvGraphicFramePr>
          <p:nvPr>
            <p:ph idx="1"/>
            <p:extLst>
              <p:ext uri="{D42A27DB-BD31-4B8C-83A1-F6EECF244321}">
                <p14:modId xmlns:p14="http://schemas.microsoft.com/office/powerpoint/2010/main" val="770575040"/>
              </p:ext>
            </p:extLst>
          </p:nvPr>
        </p:nvGraphicFramePr>
        <p:xfrm>
          <a:off x="1143000" y="2114550"/>
          <a:ext cx="10248900" cy="4030081"/>
        </p:xfrm>
        <a:graphic>
          <a:graphicData uri="http://schemas.openxmlformats.org/drawingml/2006/table">
            <a:tbl>
              <a:tblPr firstRow="1" firstCol="1" bandRow="1">
                <a:tableStyleId>{5C22544A-7EE6-4342-B048-85BDC9FD1C3A}</a:tableStyleId>
              </a:tblPr>
              <a:tblGrid>
                <a:gridCol w="8105840">
                  <a:extLst>
                    <a:ext uri="{9D8B030D-6E8A-4147-A177-3AD203B41FA5}">
                      <a16:colId xmlns:a16="http://schemas.microsoft.com/office/drawing/2014/main" val="3742356277"/>
                    </a:ext>
                  </a:extLst>
                </a:gridCol>
                <a:gridCol w="2143060">
                  <a:extLst>
                    <a:ext uri="{9D8B030D-6E8A-4147-A177-3AD203B41FA5}">
                      <a16:colId xmlns:a16="http://schemas.microsoft.com/office/drawing/2014/main" val="3432617202"/>
                    </a:ext>
                  </a:extLst>
                </a:gridCol>
              </a:tblGrid>
              <a:tr h="1117157">
                <a:tc>
                  <a:txBody>
                    <a:bodyPr/>
                    <a:lstStyle/>
                    <a:p>
                      <a:pPr>
                        <a:lnSpc>
                          <a:spcPct val="107000"/>
                        </a:lnSpc>
                        <a:spcAft>
                          <a:spcPts val="800"/>
                        </a:spcAft>
                      </a:pP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en-GB" sz="2800" b="0">
                          <a:effectLst/>
                          <a:latin typeface="+mn-lt"/>
                          <a:cs typeface="Times New Roman" panose="02020603050405020304" pitchFamily="18" charset="0"/>
                        </a:rPr>
                        <a:t>Mokinių skaičius</a:t>
                      </a:r>
                      <a:endParaRPr lang="lt-LT" sz="2800" b="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91911871"/>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Planuoju sieti savo gyvenimą su muzika ir stoti į pasirinktą specialybę</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(17)39</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81187392"/>
                  </a:ext>
                </a:extLst>
              </a:tr>
              <a:tr h="578574">
                <a:tc>
                  <a:txBody>
                    <a:bodyPr/>
                    <a:lstStyle/>
                    <a:p>
                      <a:pPr>
                        <a:lnSpc>
                          <a:spcPct val="107000"/>
                        </a:lnSpc>
                        <a:spcAft>
                          <a:spcPts val="800"/>
                        </a:spcAft>
                      </a:pPr>
                      <a:r>
                        <a:rPr lang="en-GB" sz="2800" b="0" dirty="0" err="1">
                          <a:effectLst/>
                          <a:latin typeface="+mn-lt"/>
                          <a:ea typeface="Calibri" panose="020F0502020204030204" pitchFamily="34" charset="0"/>
                          <a:cs typeface="Times New Roman" panose="02020603050405020304" pitchFamily="18" charset="0"/>
                        </a:rPr>
                        <a:t>Jau</a:t>
                      </a:r>
                      <a:r>
                        <a:rPr lang="lt-LT" sz="2800" b="0" dirty="0">
                          <a:effectLst/>
                          <a:latin typeface="+mn-lt"/>
                          <a:ea typeface="Calibri" panose="020F0502020204030204" pitchFamily="34" charset="0"/>
                          <a:cs typeface="Times New Roman" panose="02020603050405020304" pitchFamily="18" charset="0"/>
                        </a:rPr>
                        <a:t>č</a:t>
                      </a:r>
                      <a:r>
                        <a:rPr lang="en-GB" sz="2800" b="0" dirty="0" err="1">
                          <a:effectLst/>
                          <a:latin typeface="+mn-lt"/>
                          <a:ea typeface="Calibri" panose="020F0502020204030204" pitchFamily="34" charset="0"/>
                          <a:cs typeface="Times New Roman" panose="02020603050405020304" pitchFamily="18" charset="0"/>
                        </a:rPr>
                        <a:t>iuosi</a:t>
                      </a:r>
                      <a:r>
                        <a:rPr lang="en-GB" sz="2800" b="0" dirty="0">
                          <a:effectLst/>
                          <a:latin typeface="+mn-lt"/>
                          <a:ea typeface="Calibri" panose="020F0502020204030204" pitchFamily="34" charset="0"/>
                          <a:cs typeface="Times New Roman" panose="02020603050405020304" pitchFamily="18" charset="0"/>
                        </a:rPr>
                        <a:t> </a:t>
                      </a:r>
                      <a:r>
                        <a:rPr lang="en-GB" sz="2800" b="0" dirty="0" err="1">
                          <a:effectLst/>
                          <a:latin typeface="+mn-lt"/>
                          <a:ea typeface="Calibri" panose="020F0502020204030204" pitchFamily="34" charset="0"/>
                          <a:cs typeface="Times New Roman" panose="02020603050405020304" pitchFamily="18" charset="0"/>
                        </a:rPr>
                        <a:t>neatsiejamas</a:t>
                      </a:r>
                      <a:r>
                        <a:rPr lang="en-GB" sz="2800" b="0" dirty="0">
                          <a:effectLst/>
                          <a:latin typeface="+mn-lt"/>
                          <a:ea typeface="Calibri" panose="020F0502020204030204" pitchFamily="34" charset="0"/>
                          <a:cs typeface="Times New Roman" panose="02020603050405020304" pitchFamily="18" charset="0"/>
                        </a:rPr>
                        <a:t> </a:t>
                      </a:r>
                      <a:r>
                        <a:rPr lang="en-GB" sz="2800" b="0" dirty="0" err="1">
                          <a:effectLst/>
                          <a:latin typeface="+mn-lt"/>
                          <a:ea typeface="Calibri" panose="020F0502020204030204" pitchFamily="34" charset="0"/>
                          <a:cs typeface="Times New Roman" panose="02020603050405020304" pitchFamily="18" charset="0"/>
                        </a:rPr>
                        <a:t>nuo</a:t>
                      </a:r>
                      <a:r>
                        <a:rPr lang="en-GB" sz="2800" b="0" dirty="0">
                          <a:effectLst/>
                          <a:latin typeface="+mn-lt"/>
                          <a:ea typeface="Calibri" panose="020F0502020204030204" pitchFamily="34" charset="0"/>
                          <a:cs typeface="Times New Roman" panose="02020603050405020304" pitchFamily="18" charset="0"/>
                        </a:rPr>
                        <a:t> </a:t>
                      </a:r>
                      <a:r>
                        <a:rPr lang="en-GB" sz="2800" b="0" dirty="0" err="1">
                          <a:effectLst/>
                          <a:latin typeface="+mn-lt"/>
                          <a:ea typeface="Calibri" panose="020F0502020204030204" pitchFamily="34" charset="0"/>
                          <a:cs typeface="Times New Roman" panose="02020603050405020304" pitchFamily="18" charset="0"/>
                        </a:rPr>
                        <a:t>muzikos</a:t>
                      </a:r>
                      <a:r>
                        <a:rPr lang="en-GB" sz="2800" b="0" dirty="0">
                          <a:effectLst/>
                          <a:latin typeface="+mn-lt"/>
                          <a:ea typeface="Calibri" panose="020F0502020204030204" pitchFamily="34" charset="0"/>
                          <a:cs typeface="Times New Roman" panose="02020603050405020304" pitchFamily="18" charset="0"/>
                        </a:rPr>
                        <a:t>, bet </a:t>
                      </a:r>
                      <a:r>
                        <a:rPr lang="en-GB" sz="2800" b="0" dirty="0" err="1">
                          <a:effectLst/>
                          <a:latin typeface="+mn-lt"/>
                          <a:ea typeface="Calibri" panose="020F0502020204030204" pitchFamily="34" charset="0"/>
                          <a:cs typeface="Times New Roman" panose="02020603050405020304" pitchFamily="18" charset="0"/>
                        </a:rPr>
                        <a:t>dar</a:t>
                      </a:r>
                      <a:r>
                        <a:rPr lang="en-GB" sz="2800" b="0" dirty="0">
                          <a:effectLst/>
                          <a:latin typeface="+mn-lt"/>
                          <a:ea typeface="Calibri" panose="020F0502020204030204" pitchFamily="34" charset="0"/>
                          <a:cs typeface="Times New Roman" panose="02020603050405020304" pitchFamily="18" charset="0"/>
                        </a:rPr>
                        <a:t> </a:t>
                      </a:r>
                      <a:r>
                        <a:rPr lang="en-GB" sz="2800" b="0" dirty="0" err="1">
                          <a:effectLst/>
                          <a:latin typeface="+mn-lt"/>
                          <a:ea typeface="Calibri" panose="020F0502020204030204" pitchFamily="34" charset="0"/>
                          <a:cs typeface="Times New Roman" panose="02020603050405020304" pitchFamily="18" charset="0"/>
                        </a:rPr>
                        <a:t>ie</a:t>
                      </a:r>
                      <a:r>
                        <a:rPr lang="lt-LT" sz="2800" b="0" dirty="0" err="1">
                          <a:effectLst/>
                          <a:latin typeface="+mn-lt"/>
                          <a:ea typeface="Calibri" panose="020F0502020204030204" pitchFamily="34" charset="0"/>
                          <a:cs typeface="Times New Roman" panose="02020603050405020304" pitchFamily="18" charset="0"/>
                        </a:rPr>
                        <a:t>škau</a:t>
                      </a:r>
                      <a:r>
                        <a:rPr lang="lt-LT" sz="2800" b="0" dirty="0">
                          <a:effectLst/>
                          <a:latin typeface="+mn-lt"/>
                          <a:ea typeface="Calibri" panose="020F0502020204030204" pitchFamily="34" charset="0"/>
                          <a:cs typeface="Times New Roman" panose="02020603050405020304" pitchFamily="18" charset="0"/>
                        </a:rPr>
                        <a:t> savęs. </a:t>
                      </a:r>
                    </a:p>
                  </a:txBody>
                  <a:tcPr marL="68580" marR="68580" marT="0" marB="0" anchor="b"/>
                </a:tc>
                <a:tc>
                  <a:txBody>
                    <a:bodyPr/>
                    <a:lstStyle/>
                    <a:p>
                      <a:pPr algn="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(19)43</a:t>
                      </a:r>
                      <a:r>
                        <a:rPr lang="en-GB" sz="2800" b="0" dirty="0">
                          <a:effectLst/>
                          <a:latin typeface="+mn-lt"/>
                          <a:ea typeface="Calibri" panose="020F0502020204030204" pitchFamily="34" charset="0"/>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78598224"/>
                  </a:ext>
                </a:extLst>
              </a:tr>
              <a:tr h="578574">
                <a:tc>
                  <a:txBody>
                    <a:bodyPr/>
                    <a:lstStyle/>
                    <a:p>
                      <a:pPr>
                        <a:lnSpc>
                          <a:spcPct val="107000"/>
                        </a:lnSpc>
                        <a:spcAft>
                          <a:spcPts val="800"/>
                        </a:spcAft>
                      </a:pPr>
                      <a:r>
                        <a:rPr lang="en-GB" sz="2800" b="0" dirty="0" err="1">
                          <a:effectLst/>
                          <a:latin typeface="+mn-lt"/>
                          <a:cs typeface="Times New Roman" panose="02020603050405020304" pitchFamily="18" charset="0"/>
                        </a:rPr>
                        <a:t>Taip</a:t>
                      </a:r>
                      <a:r>
                        <a:rPr lang="en-GB" sz="2800" b="0" dirty="0">
                          <a:effectLst/>
                          <a:latin typeface="+mn-lt"/>
                          <a:cs typeface="Times New Roman" panose="02020603050405020304" pitchFamily="18" charset="0"/>
                        </a:rPr>
                        <a:t> nori t</a:t>
                      </a:r>
                      <a:r>
                        <a:rPr lang="lt-LT" sz="2800" b="0" dirty="0" err="1">
                          <a:effectLst/>
                          <a:latin typeface="+mn-lt"/>
                          <a:cs typeface="Times New Roman" panose="02020603050405020304" pitchFamily="18" charset="0"/>
                        </a:rPr>
                        <a:t>ėvai</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(1)2</a:t>
                      </a:r>
                      <a:r>
                        <a:rPr lang="en-GB" sz="2800" b="0" dirty="0">
                          <a:effectLst/>
                          <a:latin typeface="+mn-lt"/>
                          <a:ea typeface="Calibri" panose="020F0502020204030204" pitchFamily="34" charset="0"/>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26629816"/>
                  </a:ext>
                </a:extLst>
              </a:tr>
              <a:tr h="578574">
                <a:tc>
                  <a:txBody>
                    <a:bodyPr/>
                    <a:lstStyle/>
                    <a:p>
                      <a:pPr>
                        <a:lnSpc>
                          <a:spcPct val="107000"/>
                        </a:lnSpc>
                        <a:spcAft>
                          <a:spcPts val="800"/>
                        </a:spcAft>
                      </a:pPr>
                      <a:r>
                        <a:rPr lang="en-GB" sz="2800" b="0" dirty="0" err="1">
                          <a:effectLst/>
                          <a:latin typeface="+mn-lt"/>
                          <a:ea typeface="Calibri" panose="020F0502020204030204" pitchFamily="34" charset="0"/>
                          <a:cs typeface="Times New Roman" panose="02020603050405020304" pitchFamily="18" charset="0"/>
                        </a:rPr>
                        <a:t>Kitos</a:t>
                      </a:r>
                      <a:r>
                        <a:rPr lang="en-GB" sz="2800" b="0" dirty="0">
                          <a:effectLst/>
                          <a:latin typeface="+mn-lt"/>
                          <a:ea typeface="Calibri" panose="020F0502020204030204" pitchFamily="34" charset="0"/>
                          <a:cs typeface="Times New Roman" panose="02020603050405020304" pitchFamily="18" charset="0"/>
                        </a:rPr>
                        <a:t> </a:t>
                      </a:r>
                      <a:r>
                        <a:rPr lang="en-GB" sz="2800" b="0" dirty="0" err="1">
                          <a:effectLst/>
                          <a:latin typeface="+mn-lt"/>
                          <a:ea typeface="Calibri" panose="020F0502020204030204" pitchFamily="34" charset="0"/>
                          <a:cs typeface="Times New Roman" panose="02020603050405020304" pitchFamily="18" charset="0"/>
                        </a:rPr>
                        <a:t>prie</a:t>
                      </a:r>
                      <a:r>
                        <a:rPr lang="lt-LT" sz="2800" b="0" dirty="0" err="1">
                          <a:effectLst/>
                          <a:latin typeface="+mn-lt"/>
                          <a:ea typeface="Calibri" panose="020F0502020204030204" pitchFamily="34" charset="0"/>
                          <a:cs typeface="Times New Roman" panose="02020603050405020304" pitchFamily="18" charset="0"/>
                        </a:rPr>
                        <a:t>žastys</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(7)16</a:t>
                      </a:r>
                      <a:r>
                        <a:rPr lang="en-GB" sz="2800" b="0" dirty="0">
                          <a:effectLst/>
                          <a:latin typeface="+mn-lt"/>
                          <a:ea typeface="Calibri" panose="020F0502020204030204" pitchFamily="34" charset="0"/>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49743947"/>
                  </a:ext>
                </a:extLst>
              </a:tr>
            </a:tbl>
          </a:graphicData>
        </a:graphic>
      </p:graphicFrame>
    </p:spTree>
    <p:extLst>
      <p:ext uri="{BB962C8B-B14F-4D97-AF65-F5344CB8AC3E}">
        <p14:creationId xmlns:p14="http://schemas.microsoft.com/office/powerpoint/2010/main" val="3110622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98BE1C0-7853-4711-8317-F297D2225CB0}"/>
              </a:ext>
            </a:extLst>
          </p:cNvPr>
          <p:cNvSpPr>
            <a:spLocks noGrp="1"/>
          </p:cNvSpPr>
          <p:nvPr>
            <p:ph type="title"/>
          </p:nvPr>
        </p:nvSpPr>
        <p:spPr/>
        <p:txBody>
          <a:bodyPr/>
          <a:lstStyle/>
          <a:p>
            <a:r>
              <a:rPr lang="lt-LT" sz="4400" dirty="0">
                <a:ea typeface="Calibri" panose="020F0502020204030204" pitchFamily="34" charset="0"/>
                <a:cs typeface="Times New Roman" panose="02020603050405020304" pitchFamily="18" charset="0"/>
              </a:rPr>
              <a:t>Kitos </a:t>
            </a:r>
            <a:r>
              <a:rPr lang="en-GB" sz="4400" dirty="0" err="1">
                <a:ea typeface="Calibri" panose="020F0502020204030204" pitchFamily="34" charset="0"/>
                <a:cs typeface="Times New Roman" panose="02020603050405020304" pitchFamily="18" charset="0"/>
              </a:rPr>
              <a:t>mokyklos</a:t>
            </a:r>
            <a:r>
              <a:rPr lang="en-GB" sz="4400" dirty="0">
                <a:ea typeface="Calibri" panose="020F0502020204030204" pitchFamily="34" charset="0"/>
                <a:cs typeface="Times New Roman" panose="02020603050405020304" pitchFamily="18" charset="0"/>
              </a:rPr>
              <a:t> </a:t>
            </a:r>
            <a:r>
              <a:rPr lang="en-GB" sz="4400" dirty="0" err="1">
                <a:ea typeface="Calibri" panose="020F0502020204030204" pitchFamily="34" charset="0"/>
                <a:cs typeface="Times New Roman" panose="02020603050405020304" pitchFamily="18" charset="0"/>
              </a:rPr>
              <a:t>pasirinkimo</a:t>
            </a:r>
            <a:r>
              <a:rPr lang="en-GB" sz="4400" dirty="0">
                <a:ea typeface="Calibri" panose="020F0502020204030204" pitchFamily="34" charset="0"/>
                <a:cs typeface="Times New Roman" panose="02020603050405020304" pitchFamily="18" charset="0"/>
              </a:rPr>
              <a:t> </a:t>
            </a:r>
            <a:r>
              <a:rPr lang="lt-LT" sz="4400" dirty="0">
                <a:ea typeface="Calibri" panose="020F0502020204030204" pitchFamily="34" charset="0"/>
                <a:cs typeface="Times New Roman" panose="02020603050405020304" pitchFamily="18" charset="0"/>
              </a:rPr>
              <a:t>priežastys:</a:t>
            </a:r>
            <a:br>
              <a:rPr lang="lt-LT" sz="4400" dirty="0">
                <a:ea typeface="Calibri" panose="020F0502020204030204" pitchFamily="34" charset="0"/>
                <a:cs typeface="Times New Roman" panose="02020603050405020304" pitchFamily="18" charset="0"/>
              </a:rPr>
            </a:br>
            <a:endParaRPr lang="lt-LT" dirty="0"/>
          </a:p>
        </p:txBody>
      </p:sp>
      <p:sp>
        <p:nvSpPr>
          <p:cNvPr id="3" name="Turinio vietos rezervavimo ženklas 2">
            <a:extLst>
              <a:ext uri="{FF2B5EF4-FFF2-40B4-BE49-F238E27FC236}">
                <a16:creationId xmlns:a16="http://schemas.microsoft.com/office/drawing/2014/main" id="{6C9C9304-B7C1-4A77-80B2-7F7E6C0B32AD}"/>
              </a:ext>
            </a:extLst>
          </p:cNvPr>
          <p:cNvSpPr>
            <a:spLocks noGrp="1"/>
          </p:cNvSpPr>
          <p:nvPr>
            <p:ph idx="1"/>
          </p:nvPr>
        </p:nvSpPr>
        <p:spPr/>
        <p:txBody>
          <a:bodyPr>
            <a:normAutofit/>
          </a:bodyPr>
          <a:lstStyle/>
          <a:p>
            <a:pPr marL="342900" lvl="0" indent="-342900">
              <a:lnSpc>
                <a:spcPct val="107000"/>
              </a:lnSpc>
              <a:spcBef>
                <a:spcPts val="1200"/>
              </a:spcBef>
              <a:buFont typeface="Symbol" panose="05050102010706020507" pitchFamily="18" charset="2"/>
              <a:buChar char=""/>
            </a:pP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Noriu toliau mokytis groti fortepijonu, bet neplanuoju sieti gyvenimo su muzika. </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buFont typeface="Symbol" panose="05050102010706020507" pitchFamily="18" charset="2"/>
              <a:buChar char=""/>
            </a:pP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Daug rekomendacijų, kad geras mokyklos kolektyvas.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buFont typeface="Symbol" panose="05050102010706020507" pitchFamily="18" charset="2"/>
              <a:buChar char=""/>
            </a:pP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Dėl aplinkos.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buFont typeface="Symbol" panose="05050102010706020507" pitchFamily="18" charset="2"/>
              <a:buChar char=""/>
            </a:pP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Norėjau toliau su muzika sieti gyvenimą ir atrasti save.</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buFont typeface="Symbol" panose="05050102010706020507" pitchFamily="18" charset="2"/>
              <a:buChar char=""/>
            </a:pP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Man netinka kitos mokyklos.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spcAft>
                <a:spcPts val="800"/>
              </a:spcAft>
              <a:buFont typeface="Symbol" panose="05050102010706020507" pitchFamily="18" charset="2"/>
              <a:buChar char=""/>
            </a:pPr>
            <a:r>
              <a:rPr lang="lt-LT" sz="2400" dirty="0">
                <a:effectLst/>
                <a:latin typeface="Times New Roman" panose="02020603050405020304" pitchFamily="18" charset="0"/>
                <a:ea typeface="Calibri" panose="020F0502020204030204" pitchFamily="34" charset="0"/>
                <a:cs typeface="Times New Roman" panose="02020603050405020304" pitchFamily="18" charset="0"/>
              </a:rPr>
              <a:t>Aplinkinės mokyklos nebuvo geros mano nuomone.</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84556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1D8C426-67D2-BFFE-C9D1-44BF6F79699E}"/>
              </a:ext>
            </a:extLst>
          </p:cNvPr>
          <p:cNvSpPr>
            <a:spLocks noGrp="1"/>
          </p:cNvSpPr>
          <p:nvPr>
            <p:ph type="title"/>
          </p:nvPr>
        </p:nvSpPr>
        <p:spPr/>
        <p:txBody>
          <a:bodyPr/>
          <a:lstStyle/>
          <a:p>
            <a:r>
              <a:rPr lang="lt-LT" sz="4800" dirty="0">
                <a:ea typeface="Calibri" panose="020F0502020204030204" pitchFamily="34" charset="0"/>
              </a:rPr>
              <a:t>Ar jau pripratai prie naujų mokytojų ir tvarkos?</a:t>
            </a:r>
            <a:endParaRPr lang="lt-LT" sz="4800" dirty="0">
              <a:cs typeface="Times New Roman" panose="02020603050405020304" pitchFamily="18" charset="0"/>
            </a:endParaRPr>
          </a:p>
        </p:txBody>
      </p:sp>
      <p:graphicFrame>
        <p:nvGraphicFramePr>
          <p:cNvPr id="6" name="Content Placeholder 5">
            <a:extLst>
              <a:ext uri="{FF2B5EF4-FFF2-40B4-BE49-F238E27FC236}">
                <a16:creationId xmlns:a16="http://schemas.microsoft.com/office/drawing/2014/main" id="{2F93CB51-0749-182A-8F17-B06386BF2907}"/>
              </a:ext>
            </a:extLst>
          </p:cNvPr>
          <p:cNvGraphicFramePr>
            <a:graphicFrameLocks noGrp="1"/>
          </p:cNvGraphicFramePr>
          <p:nvPr>
            <p:ph idx="1"/>
            <p:extLst>
              <p:ext uri="{D42A27DB-BD31-4B8C-83A1-F6EECF244321}">
                <p14:modId xmlns:p14="http://schemas.microsoft.com/office/powerpoint/2010/main" val="2726302418"/>
              </p:ext>
            </p:extLst>
          </p:nvPr>
        </p:nvGraphicFramePr>
        <p:xfrm>
          <a:off x="1143000" y="2114550"/>
          <a:ext cx="10248900" cy="3431453"/>
        </p:xfrm>
        <a:graphic>
          <a:graphicData uri="http://schemas.openxmlformats.org/drawingml/2006/table">
            <a:tbl>
              <a:tblPr firstRow="1" firstCol="1" bandRow="1">
                <a:tableStyleId>{5C22544A-7EE6-4342-B048-85BDC9FD1C3A}</a:tableStyleId>
              </a:tblPr>
              <a:tblGrid>
                <a:gridCol w="8105840">
                  <a:extLst>
                    <a:ext uri="{9D8B030D-6E8A-4147-A177-3AD203B41FA5}">
                      <a16:colId xmlns:a16="http://schemas.microsoft.com/office/drawing/2014/main" val="3742356277"/>
                    </a:ext>
                  </a:extLst>
                </a:gridCol>
                <a:gridCol w="2143060">
                  <a:extLst>
                    <a:ext uri="{9D8B030D-6E8A-4147-A177-3AD203B41FA5}">
                      <a16:colId xmlns:a16="http://schemas.microsoft.com/office/drawing/2014/main" val="3432617202"/>
                    </a:ext>
                  </a:extLst>
                </a:gridCol>
              </a:tblGrid>
              <a:tr h="1117157">
                <a:tc>
                  <a:txBody>
                    <a:bodyPr/>
                    <a:lstStyle/>
                    <a:p>
                      <a:pPr>
                        <a:lnSpc>
                          <a:spcPct val="107000"/>
                        </a:lnSpc>
                        <a:spcAft>
                          <a:spcPts val="800"/>
                        </a:spcAft>
                      </a:pP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en-GB" sz="2800" b="0">
                          <a:effectLst/>
                          <a:latin typeface="+mn-lt"/>
                          <a:cs typeface="Times New Roman" panose="02020603050405020304" pitchFamily="18" charset="0"/>
                        </a:rPr>
                        <a:t>Mokinių skaičius</a:t>
                      </a:r>
                      <a:endParaRPr lang="lt-LT" sz="2800" b="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91911871"/>
                  </a:ext>
                </a:extLst>
              </a:tr>
              <a:tr h="578574">
                <a:tc>
                  <a:txBody>
                    <a:bodyPr/>
                    <a:lstStyle/>
                    <a:p>
                      <a:pPr>
                        <a:lnSpc>
                          <a:spcPct val="107000"/>
                        </a:lnSpc>
                        <a:spcAft>
                          <a:spcPts val="800"/>
                        </a:spcAft>
                      </a:pPr>
                      <a:r>
                        <a:rPr lang="lt-LT" sz="2800" b="0" dirty="0">
                          <a:effectLst/>
                          <a:latin typeface="+mn-lt"/>
                          <a:cs typeface="Times New Roman" panose="02020603050405020304" pitchFamily="18" charset="0"/>
                        </a:rPr>
                        <a:t>Taip, viskas puiku</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(21)48</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81187392"/>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Dar nepripratau</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(2)</a:t>
                      </a:r>
                      <a:r>
                        <a:rPr lang="en-GB" sz="2800" b="0" dirty="0">
                          <a:effectLst/>
                          <a:latin typeface="+mn-lt"/>
                          <a:cs typeface="Times New Roman" panose="02020603050405020304" pitchFamily="18" charset="0"/>
                        </a:rPr>
                        <a:t>5%</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78598224"/>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Kartais esu pasimetęs/(-</a:t>
                      </a:r>
                      <a:r>
                        <a:rPr lang="lt-LT" sz="2800" b="0" dirty="0" err="1">
                          <a:effectLst/>
                          <a:latin typeface="+mn-lt"/>
                          <a:ea typeface="Calibri" panose="020F0502020204030204" pitchFamily="34" charset="0"/>
                          <a:cs typeface="Times New Roman" panose="02020603050405020304" pitchFamily="18" charset="0"/>
                        </a:rPr>
                        <a:t>usi</a:t>
                      </a:r>
                      <a:r>
                        <a:rPr lang="lt-LT" sz="2800" b="0" dirty="0">
                          <a:effectLst/>
                          <a:latin typeface="+mn-lt"/>
                          <a:ea typeface="Calibri" panose="020F0502020204030204" pitchFamily="34" charset="0"/>
                          <a:cs typeface="Times New Roman" panose="02020603050405020304" pitchFamily="18" charset="0"/>
                        </a:rPr>
                        <a:t>).</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(19)</a:t>
                      </a:r>
                      <a:r>
                        <a:rPr lang="en-GB" sz="2800" b="0" dirty="0">
                          <a:effectLst/>
                          <a:latin typeface="+mn-lt"/>
                          <a:cs typeface="Times New Roman" panose="02020603050405020304" pitchFamily="18" charset="0"/>
                        </a:rPr>
                        <a:t>4</a:t>
                      </a:r>
                      <a:r>
                        <a:rPr lang="lt-LT" sz="2800" b="0" dirty="0">
                          <a:effectLst/>
                          <a:latin typeface="+mn-lt"/>
                          <a:cs typeface="Times New Roman" panose="02020603050405020304" pitchFamily="18" charset="0"/>
                        </a:rPr>
                        <a:t>2</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26629816"/>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Kita</a:t>
                      </a:r>
                    </a:p>
                  </a:txBody>
                  <a:tcPr marL="68580" marR="68580" marT="0" marB="0" anchor="b"/>
                </a:tc>
                <a:tc>
                  <a:txBody>
                    <a:bodyPr/>
                    <a:lstStyle/>
                    <a:p>
                      <a:pPr algn="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(2)5</a:t>
                      </a:r>
                      <a:r>
                        <a:rPr lang="en-GB" sz="2800" b="0" dirty="0">
                          <a:effectLst/>
                          <a:latin typeface="+mn-lt"/>
                          <a:ea typeface="Calibri" panose="020F0502020204030204" pitchFamily="34" charset="0"/>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49743947"/>
                  </a:ext>
                </a:extLst>
              </a:tr>
            </a:tbl>
          </a:graphicData>
        </a:graphic>
      </p:graphicFrame>
    </p:spTree>
    <p:extLst>
      <p:ext uri="{BB962C8B-B14F-4D97-AF65-F5344CB8AC3E}">
        <p14:creationId xmlns:p14="http://schemas.microsoft.com/office/powerpoint/2010/main" val="869490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086DFB2-8F8B-4731-9F06-B29723277D7C}"/>
              </a:ext>
            </a:extLst>
          </p:cNvPr>
          <p:cNvSpPr>
            <a:spLocks noGrp="1"/>
          </p:cNvSpPr>
          <p:nvPr>
            <p:ph type="title"/>
          </p:nvPr>
        </p:nvSpPr>
        <p:spPr/>
        <p:txBody>
          <a:bodyPr/>
          <a:lstStyle/>
          <a:p>
            <a:r>
              <a:rPr lang="en-GB" dirty="0" err="1"/>
              <a:t>Mokini</a:t>
            </a:r>
            <a:r>
              <a:rPr lang="lt-LT" dirty="0"/>
              <a:t>ų</a:t>
            </a:r>
            <a:r>
              <a:rPr lang="en-GB" dirty="0"/>
              <a:t> </a:t>
            </a:r>
            <a:r>
              <a:rPr lang="en-GB" dirty="0" err="1"/>
              <a:t>pasiskirstymas</a:t>
            </a:r>
            <a:r>
              <a:rPr lang="en-GB" dirty="0"/>
              <a:t> </a:t>
            </a:r>
            <a:r>
              <a:rPr lang="en-GB" dirty="0" err="1"/>
              <a:t>pagal</a:t>
            </a:r>
            <a:r>
              <a:rPr lang="en-GB" dirty="0"/>
              <a:t> </a:t>
            </a:r>
            <a:r>
              <a:rPr lang="en-GB" dirty="0" err="1"/>
              <a:t>adaptacij</a:t>
            </a:r>
            <a:r>
              <a:rPr lang="lt-LT" dirty="0"/>
              <a:t>ą:</a:t>
            </a:r>
          </a:p>
        </p:txBody>
      </p:sp>
      <p:sp>
        <p:nvSpPr>
          <p:cNvPr id="3" name="Turinio vietos rezervavimo ženklas 2">
            <a:extLst>
              <a:ext uri="{FF2B5EF4-FFF2-40B4-BE49-F238E27FC236}">
                <a16:creationId xmlns:a16="http://schemas.microsoft.com/office/drawing/2014/main" id="{9FF48296-7247-44E4-A8BB-72F76EA7D8C5}"/>
              </a:ext>
            </a:extLst>
          </p:cNvPr>
          <p:cNvSpPr>
            <a:spLocks noGrp="1"/>
          </p:cNvSpPr>
          <p:nvPr>
            <p:ph idx="1"/>
          </p:nvPr>
        </p:nvSpPr>
        <p:spPr/>
        <p:txBody>
          <a:bodyPr>
            <a:normAutofit/>
          </a:bodyPr>
          <a:lstStyle/>
          <a:p>
            <a:pPr>
              <a:lnSpc>
                <a:spcPct val="107000"/>
              </a:lnSpc>
              <a:spcAft>
                <a:spcPts val="800"/>
              </a:spcAft>
            </a:pPr>
            <a:r>
              <a:rPr lang="lt-LT" sz="3200" dirty="0">
                <a:effectLst/>
                <a:latin typeface="Times New Roman" panose="02020603050405020304" pitchFamily="18" charset="0"/>
                <a:ea typeface="Calibri" panose="020F0502020204030204" pitchFamily="34" charset="0"/>
                <a:cs typeface="Times New Roman" panose="02020603050405020304" pitchFamily="18" charset="0"/>
              </a:rPr>
              <a:t>Dauguma naujų mokinių priprato prie naujų mokytojų ir mokyklos tvarkos -  48 proc. , 42 proc. kartais jaučiasi pasimetę, 5 proc. jaučiasi dar nepripratę, o 5 proc. pasirinko kitą atsakymą: </a:t>
            </a:r>
            <a:endParaRPr lang="lt-LT"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buFont typeface="Symbol" panose="05050102010706020507" pitchFamily="18" charset="2"/>
              <a:buChar char=""/>
            </a:pPr>
            <a:r>
              <a:rPr lang="lt-LT" sz="3200" dirty="0">
                <a:effectLst/>
                <a:latin typeface="Times New Roman" panose="02020603050405020304" pitchFamily="18" charset="0"/>
                <a:ea typeface="Calibri" panose="020F0502020204030204" pitchFamily="34" charset="0"/>
                <a:cs typeface="Times New Roman" panose="02020603050405020304" pitchFamily="18" charset="0"/>
              </a:rPr>
              <a:t>Beveik.</a:t>
            </a:r>
            <a:endParaRPr lang="lt-LT"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lt-LT" sz="3200" dirty="0">
                <a:effectLst/>
                <a:latin typeface="Times New Roman" panose="02020603050405020304" pitchFamily="18" charset="0"/>
                <a:ea typeface="Times New Roman" panose="02020603050405020304" pitchFamily="18" charset="0"/>
                <a:cs typeface="Times New Roman" panose="02020603050405020304" pitchFamily="18" charset="0"/>
              </a:rPr>
              <a:t>Tikriausiai.</a:t>
            </a:r>
            <a:endParaRPr lang="lt-LT"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lt-LT" dirty="0"/>
          </a:p>
        </p:txBody>
      </p:sp>
    </p:spTree>
    <p:extLst>
      <p:ext uri="{BB962C8B-B14F-4D97-AF65-F5344CB8AC3E}">
        <p14:creationId xmlns:p14="http://schemas.microsoft.com/office/powerpoint/2010/main" val="4274402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1D8C426-67D2-BFFE-C9D1-44BF6F79699E}"/>
              </a:ext>
            </a:extLst>
          </p:cNvPr>
          <p:cNvSpPr>
            <a:spLocks noGrp="1"/>
          </p:cNvSpPr>
          <p:nvPr>
            <p:ph type="title"/>
          </p:nvPr>
        </p:nvSpPr>
        <p:spPr/>
        <p:txBody>
          <a:bodyPr/>
          <a:lstStyle/>
          <a:p>
            <a:r>
              <a:rPr lang="lt-LT" sz="4800" dirty="0">
                <a:effectLst/>
                <a:ea typeface="Calibri" panose="020F0502020204030204" pitchFamily="34" charset="0"/>
              </a:rPr>
              <a:t>Kurioje mokykloje sekėsi geriau?</a:t>
            </a:r>
            <a:endParaRPr lang="lt-LT" sz="4800" dirty="0">
              <a:cs typeface="Times New Roman" panose="02020603050405020304" pitchFamily="18" charset="0"/>
            </a:endParaRPr>
          </a:p>
        </p:txBody>
      </p:sp>
      <p:graphicFrame>
        <p:nvGraphicFramePr>
          <p:cNvPr id="6" name="Content Placeholder 5">
            <a:extLst>
              <a:ext uri="{FF2B5EF4-FFF2-40B4-BE49-F238E27FC236}">
                <a16:creationId xmlns:a16="http://schemas.microsoft.com/office/drawing/2014/main" id="{2F93CB51-0749-182A-8F17-B06386BF2907}"/>
              </a:ext>
            </a:extLst>
          </p:cNvPr>
          <p:cNvGraphicFramePr>
            <a:graphicFrameLocks noGrp="1"/>
          </p:cNvGraphicFramePr>
          <p:nvPr>
            <p:ph idx="1"/>
            <p:extLst>
              <p:ext uri="{D42A27DB-BD31-4B8C-83A1-F6EECF244321}">
                <p14:modId xmlns:p14="http://schemas.microsoft.com/office/powerpoint/2010/main" val="1160527242"/>
              </p:ext>
            </p:extLst>
          </p:nvPr>
        </p:nvGraphicFramePr>
        <p:xfrm>
          <a:off x="1143000" y="2114550"/>
          <a:ext cx="10248900" cy="4010027"/>
        </p:xfrm>
        <a:graphic>
          <a:graphicData uri="http://schemas.openxmlformats.org/drawingml/2006/table">
            <a:tbl>
              <a:tblPr firstRow="1" firstCol="1" bandRow="1">
                <a:tableStyleId>{5C22544A-7EE6-4342-B048-85BDC9FD1C3A}</a:tableStyleId>
              </a:tblPr>
              <a:tblGrid>
                <a:gridCol w="8105840">
                  <a:extLst>
                    <a:ext uri="{9D8B030D-6E8A-4147-A177-3AD203B41FA5}">
                      <a16:colId xmlns:a16="http://schemas.microsoft.com/office/drawing/2014/main" val="3742356277"/>
                    </a:ext>
                  </a:extLst>
                </a:gridCol>
                <a:gridCol w="2143060">
                  <a:extLst>
                    <a:ext uri="{9D8B030D-6E8A-4147-A177-3AD203B41FA5}">
                      <a16:colId xmlns:a16="http://schemas.microsoft.com/office/drawing/2014/main" val="3432617202"/>
                    </a:ext>
                  </a:extLst>
                </a:gridCol>
              </a:tblGrid>
              <a:tr h="1117157">
                <a:tc>
                  <a:txBody>
                    <a:bodyPr/>
                    <a:lstStyle/>
                    <a:p>
                      <a:pPr>
                        <a:lnSpc>
                          <a:spcPct val="107000"/>
                        </a:lnSpc>
                        <a:spcAft>
                          <a:spcPts val="800"/>
                        </a:spcAft>
                      </a:pP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en-GB" sz="2800" b="0">
                          <a:effectLst/>
                          <a:latin typeface="+mn-lt"/>
                          <a:cs typeface="Times New Roman" panose="02020603050405020304" pitchFamily="18" charset="0"/>
                        </a:rPr>
                        <a:t>Mokinių skaičius</a:t>
                      </a:r>
                      <a:endParaRPr lang="lt-LT" sz="2800" b="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91911871"/>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Manau, šioje geriau</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(13)31</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81187392"/>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Anoje sekėsi geriau</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(1)2</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78598224"/>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Dar nesuprantu</a:t>
                      </a:r>
                    </a:p>
                  </a:txBody>
                  <a:tcPr marL="68580" marR="68580" marT="0" marB="0" anchor="b"/>
                </a:tc>
                <a:tc>
                  <a:txBody>
                    <a:bodyPr/>
                    <a:lstStyle/>
                    <a:p>
                      <a:pPr algn="r">
                        <a:lnSpc>
                          <a:spcPct val="107000"/>
                        </a:lnSpc>
                        <a:spcAft>
                          <a:spcPts val="800"/>
                        </a:spcAft>
                      </a:pPr>
                      <a:r>
                        <a:rPr lang="lt-LT" sz="2800" b="0" dirty="0">
                          <a:effectLst/>
                          <a:latin typeface="+mn-lt"/>
                          <a:cs typeface="Times New Roman" panose="02020603050405020304" pitchFamily="18" charset="0"/>
                        </a:rPr>
                        <a:t>(9)20</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26629816"/>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Kai kurie dalykai geriau, kai kurie prasčiau</a:t>
                      </a:r>
                    </a:p>
                  </a:txBody>
                  <a:tcPr marL="68580" marR="68580" marT="0" marB="0" anchor="b"/>
                </a:tc>
                <a:tc>
                  <a:txBody>
                    <a:bodyPr/>
                    <a:lstStyle/>
                    <a:p>
                      <a:pPr algn="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(20)</a:t>
                      </a:r>
                      <a:r>
                        <a:rPr lang="en-GB" sz="2800" b="0" dirty="0">
                          <a:effectLst/>
                          <a:latin typeface="+mn-lt"/>
                          <a:ea typeface="Calibri" panose="020F0502020204030204" pitchFamily="34" charset="0"/>
                          <a:cs typeface="Times New Roman" panose="02020603050405020304" pitchFamily="18" charset="0"/>
                        </a:rPr>
                        <a:t>4</a:t>
                      </a:r>
                      <a:r>
                        <a:rPr lang="lt-LT" sz="2800" b="0" dirty="0">
                          <a:effectLst/>
                          <a:latin typeface="+mn-lt"/>
                          <a:ea typeface="Calibri" panose="020F0502020204030204" pitchFamily="34" charset="0"/>
                          <a:cs typeface="Times New Roman" panose="02020603050405020304" pitchFamily="18" charset="0"/>
                        </a:rPr>
                        <a:t>5</a:t>
                      </a:r>
                      <a:r>
                        <a:rPr lang="en-GB" sz="2800" b="0" dirty="0">
                          <a:effectLst/>
                          <a:latin typeface="+mn-lt"/>
                          <a:ea typeface="Calibri" panose="020F0502020204030204" pitchFamily="34" charset="0"/>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49743947"/>
                  </a:ext>
                </a:extLst>
              </a:tr>
              <a:tr h="578574">
                <a:tc>
                  <a:txBody>
                    <a:bodyPr/>
                    <a:lstStyle/>
                    <a:p>
                      <a:pPr>
                        <a:lnSpc>
                          <a:spcPct val="107000"/>
                        </a:lnSpc>
                        <a:spcAft>
                          <a:spcPts val="800"/>
                        </a:spcAft>
                      </a:pPr>
                      <a:r>
                        <a:rPr lang="lt-LT" sz="2800" b="0" dirty="0">
                          <a:effectLst/>
                          <a:latin typeface="+mn-lt"/>
                          <a:ea typeface="Calibri" panose="020F0502020204030204" pitchFamily="34" charset="0"/>
                          <a:cs typeface="Times New Roman" panose="02020603050405020304" pitchFamily="18" charset="0"/>
                        </a:rPr>
                        <a:t>Kita</a:t>
                      </a:r>
                    </a:p>
                  </a:txBody>
                  <a:tcPr marL="68580" marR="68580" marT="0" marB="0" anchor="b"/>
                </a:tc>
                <a:tc>
                  <a:txBody>
                    <a:bodyPr/>
                    <a:lstStyle/>
                    <a:p>
                      <a:pPr marL="0" marR="0" lvl="0" indent="0" algn="r" defTabSz="457200" rtl="0" eaLnBrk="1" fontAlgn="auto" latinLnBrk="0" hangingPunct="1">
                        <a:lnSpc>
                          <a:spcPct val="107000"/>
                        </a:lnSpc>
                        <a:spcBef>
                          <a:spcPts val="0"/>
                        </a:spcBef>
                        <a:spcAft>
                          <a:spcPts val="800"/>
                        </a:spcAft>
                        <a:buClrTx/>
                        <a:buSzTx/>
                        <a:buFontTx/>
                        <a:buNone/>
                        <a:tabLst/>
                        <a:defRPr/>
                      </a:pPr>
                      <a:r>
                        <a:rPr lang="lt-LT" sz="2800" b="0" dirty="0">
                          <a:effectLst/>
                          <a:latin typeface="+mn-lt"/>
                          <a:cs typeface="Times New Roman" panose="02020603050405020304" pitchFamily="18" charset="0"/>
                        </a:rPr>
                        <a:t>(1)2</a:t>
                      </a:r>
                      <a:r>
                        <a:rPr lang="en-GB" sz="2800" b="0" dirty="0">
                          <a:effectLst/>
                          <a:latin typeface="+mn-lt"/>
                          <a:cs typeface="Times New Roman" panose="02020603050405020304" pitchFamily="18" charset="0"/>
                        </a:rPr>
                        <a:t>%</a:t>
                      </a:r>
                      <a:endParaRPr lang="lt-LT" sz="2800" b="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97900924"/>
                  </a:ext>
                </a:extLst>
              </a:tr>
            </a:tbl>
          </a:graphicData>
        </a:graphic>
      </p:graphicFrame>
    </p:spTree>
    <p:extLst>
      <p:ext uri="{BB962C8B-B14F-4D97-AF65-F5344CB8AC3E}">
        <p14:creationId xmlns:p14="http://schemas.microsoft.com/office/powerpoint/2010/main" val="9952770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976</TotalTime>
  <Words>1684</Words>
  <Application>Microsoft Office PowerPoint</Application>
  <PresentationFormat>Plačiaekranė</PresentationFormat>
  <Paragraphs>231</Paragraphs>
  <Slides>30</Slides>
  <Notes>0</Notes>
  <HiddenSlides>0</HiddenSlides>
  <MMClips>0</MMClips>
  <ScaleCrop>false</ScaleCrop>
  <HeadingPairs>
    <vt:vector size="6" baseType="variant">
      <vt:variant>
        <vt:lpstr>Naudojami šriftai</vt:lpstr>
      </vt:variant>
      <vt:variant>
        <vt:i4>7</vt:i4>
      </vt:variant>
      <vt:variant>
        <vt:lpstr>Tema</vt:lpstr>
      </vt:variant>
      <vt:variant>
        <vt:i4>1</vt:i4>
      </vt:variant>
      <vt:variant>
        <vt:lpstr>Skaidrių pavadinimai</vt:lpstr>
      </vt:variant>
      <vt:variant>
        <vt:i4>30</vt:i4>
      </vt:variant>
    </vt:vector>
  </HeadingPairs>
  <TitlesOfParts>
    <vt:vector size="38" baseType="lpstr">
      <vt:lpstr>Arial</vt:lpstr>
      <vt:lpstr>Calibri</vt:lpstr>
      <vt:lpstr>Century Gothic</vt:lpstr>
      <vt:lpstr>Symbol</vt:lpstr>
      <vt:lpstr>Times New Roman</vt:lpstr>
      <vt:lpstr>Trebuchet MS</vt:lpstr>
      <vt:lpstr>Wingdings 3</vt:lpstr>
      <vt:lpstr>Ion</vt:lpstr>
      <vt:lpstr>Klaipėdos S.Šimkaus konservatorijos mokinių adaptacija mokykloje</vt:lpstr>
      <vt:lpstr>Tyrimo tikslai ir uždaviniai</vt:lpstr>
      <vt:lpstr>Tyrimo metodika tyrimo dalyviai</vt:lpstr>
      <vt:lpstr>Kas yra adaptacija mokykloje?</vt:lpstr>
      <vt:lpstr>Kodėl pasirinkai Stasio Šimkaus konservatoriją?</vt:lpstr>
      <vt:lpstr>Kitos mokyklos pasirinkimo priežastys: </vt:lpstr>
      <vt:lpstr>Ar jau pripratai prie naujų mokytojų ir tvarkos?</vt:lpstr>
      <vt:lpstr>Mokinių pasiskirstymas pagal adaptaciją:</vt:lpstr>
      <vt:lpstr>Kurioje mokykloje sekėsi geriau?</vt:lpstr>
      <vt:lpstr>Mokinių pasiskirstymas pagal atsakymus:</vt:lpstr>
      <vt:lpstr>Ar esi mėgstamas savo klasėje?</vt:lpstr>
      <vt:lpstr>Ar pavyko susidraugauti su  klasės auklėtoja?</vt:lpstr>
      <vt:lpstr>Mokinių pasiskirstymas pagal atsakymus:</vt:lpstr>
      <vt:lpstr>Kokie tavo santykiai su kitais mokytojais?</vt:lpstr>
      <vt:lpstr>Kokie tavo jausmai klasės kolektyve, kodėl?</vt:lpstr>
      <vt:lpstr>Viskas puiku, nes: </vt:lpstr>
      <vt:lpstr>Manau, gerai, nes...</vt:lpstr>
      <vt:lpstr>Nelabai, nes...</vt:lpstr>
      <vt:lpstr>Su kokiais sunkumais susiduriate mokykloje?</vt:lpstr>
      <vt:lpstr>Kiti atsakymai apie sunkumus:</vt:lpstr>
      <vt:lpstr>Kas tave labiausiai džiugina mokykloje?</vt:lpstr>
      <vt:lpstr>Mokykloje jaučiuosi saugus</vt:lpstr>
      <vt:lpstr>Ar ši mokykla atitinka tavo įsivaizduojamą mokyklą?</vt:lpstr>
      <vt:lpstr>Adaptacijos anketoje dalyviai vertina emocinę aplinką mokykloje balais</vt:lpstr>
      <vt:lpstr>Išvados </vt:lpstr>
      <vt:lpstr>Išvados </vt:lpstr>
      <vt:lpstr>Rekomendacijos adaptacijai gerinti:</vt:lpstr>
      <vt:lpstr>Rekomendacijos adaptacijai gerinti </vt:lpstr>
      <vt:lpstr>Rekomendacijos adaptacijai gerinti</vt:lpstr>
      <vt:lpstr>Rekomendacijos adaptacijai gerinti</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Klaipėdos S.Šimkaus konservatorijos mokinių adaptacija mokykloje</dc:title>
  <dc:creator>User</dc:creator>
  <cp:lastModifiedBy>Odeta Čiapienė</cp:lastModifiedBy>
  <cp:revision>92</cp:revision>
  <dcterms:created xsi:type="dcterms:W3CDTF">2022-12-07T12:55:45Z</dcterms:created>
  <dcterms:modified xsi:type="dcterms:W3CDTF">2025-01-23T18:22:36Z</dcterms:modified>
</cp:coreProperties>
</file>